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 id="2147483693" r:id="rId3"/>
  </p:sldMasterIdLst>
  <p:notesMasterIdLst>
    <p:notesMasterId r:id="rId29"/>
  </p:notesMasterIdLst>
  <p:sldIdLst>
    <p:sldId id="289" r:id="rId4"/>
    <p:sldId id="341" r:id="rId5"/>
    <p:sldId id="258" r:id="rId6"/>
    <p:sldId id="308" r:id="rId7"/>
    <p:sldId id="284" r:id="rId8"/>
    <p:sldId id="261" r:id="rId9"/>
    <p:sldId id="286" r:id="rId10"/>
    <p:sldId id="288" r:id="rId11"/>
    <p:sldId id="311" r:id="rId12"/>
    <p:sldId id="297" r:id="rId13"/>
    <p:sldId id="292" r:id="rId14"/>
    <p:sldId id="298" r:id="rId15"/>
    <p:sldId id="268" r:id="rId16"/>
    <p:sldId id="300" r:id="rId17"/>
    <p:sldId id="301" r:id="rId18"/>
    <p:sldId id="271" r:id="rId19"/>
    <p:sldId id="302" r:id="rId20"/>
    <p:sldId id="273" r:id="rId21"/>
    <p:sldId id="274" r:id="rId22"/>
    <p:sldId id="304" r:id="rId23"/>
    <p:sldId id="276" r:id="rId24"/>
    <p:sldId id="305" r:id="rId25"/>
    <p:sldId id="278" r:id="rId26"/>
    <p:sldId id="306" r:id="rId27"/>
    <p:sldId id="307" r:id="rId2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241E17"/>
    <a:srgbClr val="DBD5CF"/>
    <a:srgbClr val="B6AAA2"/>
    <a:srgbClr val="CCFF66"/>
    <a:srgbClr val="FF00FF"/>
    <a:srgbClr val="FFCC99"/>
    <a:srgbClr val="CCFFFF"/>
    <a:srgbClr val="F6F4F1"/>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622" autoAdjust="0"/>
  </p:normalViewPr>
  <p:slideViewPr>
    <p:cSldViewPr>
      <p:cViewPr varScale="1">
        <p:scale>
          <a:sx n="70" d="100"/>
          <a:sy n="70" d="100"/>
        </p:scale>
        <p:origin x="6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88"/>
    </p:cViewPr>
  </p:sorterViewPr>
  <p:notesViewPr>
    <p:cSldViewPr>
      <p:cViewPr varScale="1">
        <p:scale>
          <a:sx n="75" d="100"/>
          <a:sy n="75" d="100"/>
        </p:scale>
        <p:origin x="2938"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4B8DC-4D7A-4328-9DA3-856BB484348A}" type="datetimeFigureOut">
              <a:rPr kumimoji="1" lang="ja-JP" altLang="en-US" smtClean="0"/>
              <a:t>2024/10/17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9610B-46F8-4697-8FFB-7EA3570FB92D}" type="slidenum">
              <a:rPr kumimoji="1" lang="ja-JP" altLang="en-US" smtClean="0"/>
              <a:t>‹#›</a:t>
            </a:fld>
            <a:endParaRPr kumimoji="1" lang="ja-JP" altLang="en-US"/>
          </a:p>
        </p:txBody>
      </p:sp>
    </p:spTree>
    <p:extLst>
      <p:ext uri="{BB962C8B-B14F-4D97-AF65-F5344CB8AC3E}">
        <p14:creationId xmlns:p14="http://schemas.microsoft.com/office/powerpoint/2010/main" val="35303214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89610B-46F8-4697-8FFB-7EA3570FB92D}" type="slidenum">
              <a:rPr kumimoji="1" lang="ja-JP" altLang="en-US" smtClean="0"/>
              <a:t>1</a:t>
            </a:fld>
            <a:endParaRPr kumimoji="1" lang="ja-JP" altLang="en-US"/>
          </a:p>
        </p:txBody>
      </p:sp>
    </p:spTree>
    <p:extLst>
      <p:ext uri="{BB962C8B-B14F-4D97-AF65-F5344CB8AC3E}">
        <p14:creationId xmlns:p14="http://schemas.microsoft.com/office/powerpoint/2010/main" val="13111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89610B-46F8-4697-8FFB-7EA3570FB92D}" type="slidenum">
              <a:rPr kumimoji="1" lang="ja-JP" altLang="en-US" smtClean="0"/>
              <a:t>5</a:t>
            </a:fld>
            <a:endParaRPr kumimoji="1" lang="ja-JP" altLang="en-US"/>
          </a:p>
        </p:txBody>
      </p:sp>
    </p:spTree>
    <p:extLst>
      <p:ext uri="{BB962C8B-B14F-4D97-AF65-F5344CB8AC3E}">
        <p14:creationId xmlns:p14="http://schemas.microsoft.com/office/powerpoint/2010/main" val="247788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89610B-46F8-4697-8FFB-7EA3570FB92D}" type="slidenum">
              <a:rPr kumimoji="1" lang="ja-JP" altLang="en-US" smtClean="0"/>
              <a:t>8</a:t>
            </a:fld>
            <a:endParaRPr kumimoji="1" lang="ja-JP" altLang="en-US"/>
          </a:p>
        </p:txBody>
      </p:sp>
    </p:spTree>
    <p:extLst>
      <p:ext uri="{BB962C8B-B14F-4D97-AF65-F5344CB8AC3E}">
        <p14:creationId xmlns:p14="http://schemas.microsoft.com/office/powerpoint/2010/main" val="263376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89610B-46F8-4697-8FFB-7EA3570FB92D}" type="slidenum">
              <a:rPr kumimoji="1" lang="ja-JP" altLang="en-US" smtClean="0"/>
              <a:t>12</a:t>
            </a:fld>
            <a:endParaRPr kumimoji="1" lang="ja-JP" altLang="en-US"/>
          </a:p>
        </p:txBody>
      </p:sp>
    </p:spTree>
    <p:extLst>
      <p:ext uri="{BB962C8B-B14F-4D97-AF65-F5344CB8AC3E}">
        <p14:creationId xmlns:p14="http://schemas.microsoft.com/office/powerpoint/2010/main" val="199988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89610B-46F8-4697-8FFB-7EA3570FB92D}" type="slidenum">
              <a:rPr kumimoji="1" lang="ja-JP" altLang="en-US" smtClean="0"/>
              <a:t>24</a:t>
            </a:fld>
            <a:endParaRPr kumimoji="1" lang="ja-JP" altLang="en-US"/>
          </a:p>
        </p:txBody>
      </p:sp>
    </p:spTree>
    <p:extLst>
      <p:ext uri="{BB962C8B-B14F-4D97-AF65-F5344CB8AC3E}">
        <p14:creationId xmlns:p14="http://schemas.microsoft.com/office/powerpoint/2010/main" val="147946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doi.org/10.20568/0002000037"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09A91-7BAC-9B59-7602-B13B1AF0CFF2}"/>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F939D84D-EE98-51F0-9830-0D30E309D2F7}"/>
              </a:ext>
            </a:extLst>
          </p:cNvPr>
          <p:cNvSpPr>
            <a:spLocks noGrp="1"/>
          </p:cNvSpPr>
          <p:nvPr>
            <p:ph type="dt" sz="half" idx="10"/>
          </p:nvPr>
        </p:nvSpPr>
        <p:spPr/>
        <p:txBody>
          <a:bodyPr/>
          <a:lstStyle/>
          <a:p>
            <a:fld id="{3669EBD9-1A52-4692-BFFB-A49BF0761369}" type="datetime1">
              <a:rPr lang="en-US" smtClean="0"/>
              <a:t>10/17/2024</a:t>
            </a:fld>
            <a:endParaRPr lang="en-US" dirty="0"/>
          </a:p>
        </p:txBody>
      </p:sp>
      <p:sp>
        <p:nvSpPr>
          <p:cNvPr id="4" name="フッター プレースホルダー 3">
            <a:extLst>
              <a:ext uri="{FF2B5EF4-FFF2-40B4-BE49-F238E27FC236}">
                <a16:creationId xmlns:a16="http://schemas.microsoft.com/office/drawing/2014/main" id="{C9B413F0-B3B2-A958-8D4F-19C2C02EEDF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992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ユーザー設定レイアウト">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solidFill>
                  <a:schemeClr val="bg1">
                    <a:lumMod val="95000"/>
                  </a:schemeClr>
                </a:solidFill>
                <a:latin typeface="游明朝" panose="02020400000000000000" pitchFamily="18" charset="-128"/>
                <a:ea typeface="游明朝" panose="02020400000000000000" pitchFamily="18" charset="-128"/>
              </a:rPr>
              <a:t>Page</a:t>
            </a:r>
            <a:r>
              <a:rPr kumimoji="1" lang="en-US" altLang="ja-JP" sz="2400" b="1" dirty="0">
                <a:latin typeface="游明朝" panose="02020400000000000000" pitchFamily="18" charset="-128"/>
                <a:ea typeface="游明朝" panose="02020400000000000000" pitchFamily="18" charset="-128"/>
              </a:rPr>
              <a:t> </a:t>
            </a:r>
            <a:endParaRPr kumimoji="1" lang="ja-JP" altLang="en-US" sz="2400" b="1" dirty="0">
              <a:latin typeface="游明朝" panose="02020400000000000000" pitchFamily="18" charset="-128"/>
              <a:ea typeface="游明朝" panose="02020400000000000000" pitchFamily="18" charset="-128"/>
            </a:endParaRPr>
          </a:p>
        </p:txBody>
      </p:sp>
      <p:grpSp>
        <p:nvGrpSpPr>
          <p:cNvPr id="7" name="Group 2">
            <a:extLst>
              <a:ext uri="{FF2B5EF4-FFF2-40B4-BE49-F238E27FC236}">
                <a16:creationId xmlns:a16="http://schemas.microsoft.com/office/drawing/2014/main" id="{61895F6A-DDE5-DCE6-E349-0F4B3F5FB495}"/>
              </a:ext>
            </a:extLst>
          </p:cNvPr>
          <p:cNvGrpSpPr/>
          <p:nvPr userDrawn="1"/>
        </p:nvGrpSpPr>
        <p:grpSpPr>
          <a:xfrm>
            <a:off x="0" y="0"/>
            <a:ext cx="18288000" cy="6226608"/>
            <a:chOff x="0" y="0"/>
            <a:chExt cx="24384000" cy="8302144"/>
          </a:xfrm>
        </p:grpSpPr>
        <p:pic>
          <p:nvPicPr>
            <p:cNvPr id="9" name="Picture 3">
              <a:extLst>
                <a:ext uri="{FF2B5EF4-FFF2-40B4-BE49-F238E27FC236}">
                  <a16:creationId xmlns:a16="http://schemas.microsoft.com/office/drawing/2014/main" id="{C4376136-6DEB-5D08-8FBE-F421ABB36E1A}"/>
                </a:ext>
              </a:extLst>
            </p:cNvPr>
            <p:cNvPicPr>
              <a:picLocks noChangeAspect="1"/>
            </p:cNvPicPr>
            <p:nvPr/>
          </p:nvPicPr>
          <p:blipFill>
            <a:blip r:embed="rId2">
              <a:duotone>
                <a:prstClr val="black"/>
                <a:srgbClr val="D9C3A5">
                  <a:tint val="50000"/>
                  <a:satMod val="180000"/>
                </a:srgbClr>
              </a:duotone>
            </a:blip>
            <a:srcRect t="7015" b="7015"/>
            <a:stretch>
              <a:fillRect/>
            </a:stretch>
          </p:blipFill>
          <p:spPr>
            <a:xfrm>
              <a:off x="0" y="0"/>
              <a:ext cx="24384000" cy="8302144"/>
            </a:xfrm>
            <a:prstGeom prst="rect">
              <a:avLst/>
            </a:prstGeom>
          </p:spPr>
        </p:pic>
      </p:grpSp>
      <p:sp>
        <p:nvSpPr>
          <p:cNvPr id="2" name="テキスト ボックス 1">
            <a:extLst>
              <a:ext uri="{FF2B5EF4-FFF2-40B4-BE49-F238E27FC236}">
                <a16:creationId xmlns:a16="http://schemas.microsoft.com/office/drawing/2014/main" id="{36A312DA-49C0-DEA9-4654-C84B027701DF}"/>
              </a:ext>
            </a:extLst>
          </p:cNvPr>
          <p:cNvSpPr txBox="1"/>
          <p:nvPr userDrawn="1"/>
        </p:nvSpPr>
        <p:spPr>
          <a:xfrm>
            <a:off x="16848000" y="342900"/>
            <a:ext cx="1247457" cy="461665"/>
          </a:xfrm>
          <a:prstGeom prst="rect">
            <a:avLst/>
          </a:prstGeom>
          <a:noFill/>
        </p:spPr>
        <p:txBody>
          <a:bodyPr wrap="none" rtlCol="0">
            <a:spAutoFit/>
          </a:bodyPr>
          <a:lstStyle/>
          <a:p>
            <a:r>
              <a:rPr kumimoji="1" lang="en-US" altLang="ja-JP" sz="2400" b="1" dirty="0">
                <a:solidFill>
                  <a:schemeClr val="bg1"/>
                </a:solidFill>
                <a:latin typeface="游明朝" panose="02020400000000000000" pitchFamily="18" charset="-128"/>
                <a:ea typeface="游明朝" panose="02020400000000000000" pitchFamily="18" charset="-128"/>
              </a:rPr>
              <a:t>Page</a:t>
            </a:r>
            <a:fld id="{9A3A9AF5-F46C-4F55-B38A-157841986529}" type="slidenum">
              <a:rPr kumimoji="1" lang="en-US" altLang="ja-JP" sz="2400" b="1" smtClean="0">
                <a:solidFill>
                  <a:schemeClr val="bg1"/>
                </a:solidFill>
                <a:latin typeface="游明朝" panose="02020400000000000000" pitchFamily="18" charset="-128"/>
                <a:ea typeface="游明朝" panose="02020400000000000000" pitchFamily="18" charset="-128"/>
              </a:rPr>
              <a:t>‹#›</a:t>
            </a:fld>
            <a:r>
              <a:rPr kumimoji="1" lang="en-US" altLang="ja-JP" sz="2400" b="1" dirty="0">
                <a:solidFill>
                  <a:schemeClr val="bg1"/>
                </a:solidFill>
                <a:latin typeface="游明朝" panose="02020400000000000000" pitchFamily="18" charset="-128"/>
                <a:ea typeface="游明朝" panose="02020400000000000000" pitchFamily="18" charset="-128"/>
              </a:rPr>
              <a:t> </a:t>
            </a:r>
            <a:endParaRPr kumimoji="1" lang="ja-JP" altLang="en-US" sz="2400" b="1"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68345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grpSp>
        <p:nvGrpSpPr>
          <p:cNvPr id="16" name="Group 2">
            <a:extLst>
              <a:ext uri="{FF2B5EF4-FFF2-40B4-BE49-F238E27FC236}">
                <a16:creationId xmlns:a16="http://schemas.microsoft.com/office/drawing/2014/main" id="{5303B545-53A4-EB71-E324-E82FC60E07B6}"/>
              </a:ext>
            </a:extLst>
          </p:cNvPr>
          <p:cNvGrpSpPr/>
          <p:nvPr userDrawn="1"/>
        </p:nvGrpSpPr>
        <p:grpSpPr>
          <a:xfrm>
            <a:off x="379244" y="2632370"/>
            <a:ext cx="3844709" cy="6142036"/>
            <a:chOff x="0" y="0"/>
            <a:chExt cx="5126279" cy="8189381"/>
          </a:xfrm>
        </p:grpSpPr>
        <p:pic>
          <p:nvPicPr>
            <p:cNvPr id="17" name="Picture 3">
              <a:extLst>
                <a:ext uri="{FF2B5EF4-FFF2-40B4-BE49-F238E27FC236}">
                  <a16:creationId xmlns:a16="http://schemas.microsoft.com/office/drawing/2014/main" id="{647BE75A-0502-327C-3E4E-8AB6E08489B0}"/>
                </a:ext>
              </a:extLst>
            </p:cNvPr>
            <p:cNvPicPr>
              <a:picLocks noChangeAspect="1"/>
            </p:cNvPicPr>
            <p:nvPr/>
          </p:nvPicPr>
          <p:blipFill>
            <a:blip r:embed="rId2">
              <a:alphaModFix amt="90000"/>
              <a:extLst>
                <a:ext uri="{BEBA8EAE-BF5A-486C-A8C5-ECC9F3942E4B}">
                  <a14:imgProps xmlns:a14="http://schemas.microsoft.com/office/drawing/2010/main">
                    <a14:imgLayer r:embed="rId3">
                      <a14:imgEffect>
                        <a14:colorTemperature colorTemp="7200"/>
                      </a14:imgEffect>
                    </a14:imgLayer>
                  </a14:imgProps>
                </a:ext>
              </a:extLst>
            </a:blip>
            <a:srcRect l="20388" r="37880"/>
            <a:stretch>
              <a:fillRect/>
            </a:stretch>
          </p:blipFill>
          <p:spPr>
            <a:xfrm>
              <a:off x="0" y="0"/>
              <a:ext cx="5126279" cy="8189381"/>
            </a:xfrm>
            <a:prstGeom prst="rect">
              <a:avLst/>
            </a:prstGeom>
          </p:spPr>
        </p:pic>
      </p:grpSp>
      <p:sp>
        <p:nvSpPr>
          <p:cNvPr id="18" name="TextBox 5">
            <a:extLst>
              <a:ext uri="{FF2B5EF4-FFF2-40B4-BE49-F238E27FC236}">
                <a16:creationId xmlns:a16="http://schemas.microsoft.com/office/drawing/2014/main" id="{A9E65901-9EA9-02D9-52AF-A22609A83F27}"/>
              </a:ext>
            </a:extLst>
          </p:cNvPr>
          <p:cNvSpPr txBox="1"/>
          <p:nvPr userDrawn="1"/>
        </p:nvSpPr>
        <p:spPr>
          <a:xfrm>
            <a:off x="6821847" y="1457325"/>
            <a:ext cx="8773562" cy="910762"/>
          </a:xfrm>
          <a:prstGeom prst="rect">
            <a:avLst/>
          </a:prstGeom>
        </p:spPr>
        <p:txBody>
          <a:bodyPr lIns="0" tIns="0" rIns="0" bIns="0" rtlCol="0" anchor="t">
            <a:spAutoFit/>
          </a:bodyPr>
          <a:lstStyle/>
          <a:p>
            <a:pPr>
              <a:lnSpc>
                <a:spcPts val="7819"/>
              </a:lnSpc>
            </a:pPr>
            <a:r>
              <a:rPr lang="en-US" sz="4599" b="1" spc="827" dirty="0">
                <a:solidFill>
                  <a:srgbClr val="241E17"/>
                </a:solidFill>
                <a:latin typeface="游明朝" panose="02020400000000000000" pitchFamily="18" charset="-128"/>
                <a:ea typeface="游明朝" panose="02020400000000000000" pitchFamily="18" charset="-128"/>
              </a:rPr>
              <a:t>パスト・デザインとは？</a:t>
            </a:r>
            <a:r>
              <a:rPr lang="en-US" sz="2800" b="1" spc="827" baseline="66000" dirty="0">
                <a:solidFill>
                  <a:srgbClr val="241E17"/>
                </a:solidFill>
                <a:latin typeface="游明朝" panose="02020400000000000000" pitchFamily="18" charset="-128"/>
                <a:ea typeface="游明朝" panose="02020400000000000000" pitchFamily="18" charset="-128"/>
              </a:rPr>
              <a:t>5)</a:t>
            </a:r>
          </a:p>
        </p:txBody>
      </p:sp>
      <p:sp>
        <p:nvSpPr>
          <p:cNvPr id="19" name="TextBox 10">
            <a:extLst>
              <a:ext uri="{FF2B5EF4-FFF2-40B4-BE49-F238E27FC236}">
                <a16:creationId xmlns:a16="http://schemas.microsoft.com/office/drawing/2014/main" id="{5565A4F0-6180-4340-6E4D-E9E97E2C7159}"/>
              </a:ext>
            </a:extLst>
          </p:cNvPr>
          <p:cNvSpPr txBox="1"/>
          <p:nvPr userDrawn="1"/>
        </p:nvSpPr>
        <p:spPr>
          <a:xfrm>
            <a:off x="4477156" y="2679946"/>
            <a:ext cx="13431600" cy="2574000"/>
          </a:xfrm>
          <a:prstGeom prst="rect">
            <a:avLst/>
          </a:prstGeom>
          <a:solidFill>
            <a:srgbClr val="F6F4F1"/>
          </a:solidFill>
        </p:spPr>
        <p:txBody>
          <a:bodyPr wrap="square"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定義：過去世代の意思決定が今の社会にどう影響を与えたか、別の意思決定をしていたら今の社会がどうなっていたかについて、仮想的にデザインすること</a:t>
            </a:r>
          </a:p>
        </p:txBody>
      </p:sp>
      <p:sp>
        <p:nvSpPr>
          <p:cNvPr id="20" name="TextBox 14">
            <a:extLst>
              <a:ext uri="{FF2B5EF4-FFF2-40B4-BE49-F238E27FC236}">
                <a16:creationId xmlns:a16="http://schemas.microsoft.com/office/drawing/2014/main" id="{63624097-250A-D445-2889-4BCC96BAC8DF}"/>
              </a:ext>
            </a:extLst>
          </p:cNvPr>
          <p:cNvSpPr txBox="1"/>
          <p:nvPr userDrawn="1"/>
        </p:nvSpPr>
        <p:spPr>
          <a:xfrm>
            <a:off x="4519491" y="5586075"/>
            <a:ext cx="4348800" cy="3243600"/>
          </a:xfrm>
          <a:prstGeom prst="roundRect">
            <a:avLst>
              <a:gd name="adj" fmla="val 4095"/>
            </a:avLst>
          </a:prstGeom>
          <a:solidFill>
            <a:srgbClr val="F6F4F1"/>
          </a:solidFill>
        </p:spPr>
        <p:txBody>
          <a:bodyPr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目的１：今の私たちも過去世代にとっては</a:t>
            </a:r>
            <a:r>
              <a:rPr lang="en-US" sz="3500" b="1" spc="630" dirty="0">
                <a:solidFill>
                  <a:srgbClr val="FF3131"/>
                </a:solidFill>
                <a:latin typeface="游明朝" panose="02020400000000000000" pitchFamily="18" charset="-128"/>
                <a:ea typeface="游明朝" panose="02020400000000000000" pitchFamily="18" charset="-128"/>
              </a:rPr>
              <a:t>将来人だと実感</a:t>
            </a:r>
            <a:r>
              <a:rPr lang="en-US" sz="3500" b="1" spc="630" dirty="0">
                <a:solidFill>
                  <a:srgbClr val="241E17"/>
                </a:solidFill>
                <a:latin typeface="游明朝" panose="02020400000000000000" pitchFamily="18" charset="-128"/>
                <a:ea typeface="游明朝" panose="02020400000000000000" pitchFamily="18" charset="-128"/>
              </a:rPr>
              <a:t>する</a:t>
            </a:r>
          </a:p>
        </p:txBody>
      </p:sp>
      <p:sp>
        <p:nvSpPr>
          <p:cNvPr id="21" name="TextBox 18">
            <a:extLst>
              <a:ext uri="{FF2B5EF4-FFF2-40B4-BE49-F238E27FC236}">
                <a16:creationId xmlns:a16="http://schemas.microsoft.com/office/drawing/2014/main" id="{D165D358-DA47-A5D3-133D-CF472F05008D}"/>
              </a:ext>
            </a:extLst>
          </p:cNvPr>
          <p:cNvSpPr txBox="1"/>
          <p:nvPr userDrawn="1"/>
        </p:nvSpPr>
        <p:spPr>
          <a:xfrm>
            <a:off x="13627687" y="5556206"/>
            <a:ext cx="4348800" cy="3243600"/>
          </a:xfrm>
          <a:prstGeom prst="roundRect">
            <a:avLst>
              <a:gd name="adj" fmla="val 4857"/>
            </a:avLst>
          </a:prstGeom>
          <a:solidFill>
            <a:srgbClr val="F6F4F1"/>
          </a:solidFill>
        </p:spPr>
        <p:txBody>
          <a:bodyPr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目的３：スムーズに仮想将来人になるための</a:t>
            </a:r>
            <a:r>
              <a:rPr lang="en-US" sz="3500" b="1" spc="630" dirty="0">
                <a:solidFill>
                  <a:srgbClr val="FF3131"/>
                </a:solidFill>
                <a:latin typeface="游明朝" panose="02020400000000000000" pitchFamily="18" charset="-128"/>
                <a:ea typeface="游明朝" panose="02020400000000000000" pitchFamily="18" charset="-128"/>
              </a:rPr>
              <a:t>予行演習</a:t>
            </a:r>
            <a:r>
              <a:rPr lang="en-US" sz="3500" b="1" spc="630" dirty="0">
                <a:solidFill>
                  <a:srgbClr val="241E17"/>
                </a:solidFill>
                <a:latin typeface="游明朝" panose="02020400000000000000" pitchFamily="18" charset="-128"/>
                <a:ea typeface="游明朝" panose="02020400000000000000" pitchFamily="18" charset="-128"/>
              </a:rPr>
              <a:t>をする</a:t>
            </a:r>
          </a:p>
        </p:txBody>
      </p:sp>
      <p:sp>
        <p:nvSpPr>
          <p:cNvPr id="22" name="TextBox 22">
            <a:extLst>
              <a:ext uri="{FF2B5EF4-FFF2-40B4-BE49-F238E27FC236}">
                <a16:creationId xmlns:a16="http://schemas.microsoft.com/office/drawing/2014/main" id="{C1A67ECC-A1CD-4FDB-FAD3-67F794287CD0}"/>
              </a:ext>
            </a:extLst>
          </p:cNvPr>
          <p:cNvSpPr txBox="1"/>
          <p:nvPr userDrawn="1"/>
        </p:nvSpPr>
        <p:spPr>
          <a:xfrm>
            <a:off x="9058942" y="5593019"/>
            <a:ext cx="4348800" cy="3243600"/>
          </a:xfrm>
          <a:prstGeom prst="roundRect">
            <a:avLst>
              <a:gd name="adj" fmla="val 4476"/>
            </a:avLst>
          </a:prstGeom>
          <a:solidFill>
            <a:srgbClr val="F6F4F1"/>
          </a:solidFill>
        </p:spPr>
        <p:txBody>
          <a:bodyPr lIns="72000" tIns="0" rIns="10800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目的２：自分は(も)、</a:t>
            </a:r>
            <a:r>
              <a:rPr lang="en-US" sz="3500" b="1" spc="630" dirty="0">
                <a:solidFill>
                  <a:srgbClr val="FF3131"/>
                </a:solidFill>
                <a:latin typeface="游明朝" panose="02020400000000000000" pitchFamily="18" charset="-128"/>
                <a:ea typeface="游明朝" panose="02020400000000000000" pitchFamily="18" charset="-128"/>
              </a:rPr>
              <a:t>良き先祖</a:t>
            </a:r>
            <a:r>
              <a:rPr lang="en-US" sz="2800" b="1" spc="630" baseline="66000" dirty="0">
                <a:latin typeface="游明朝" panose="02020400000000000000" pitchFamily="18" charset="-128"/>
                <a:ea typeface="游明朝" panose="02020400000000000000" pitchFamily="18" charset="-128"/>
              </a:rPr>
              <a:t>6)</a:t>
            </a:r>
          </a:p>
          <a:p>
            <a:pPr marL="180000">
              <a:lnSpc>
                <a:spcPts val="5950"/>
              </a:lnSpc>
            </a:pPr>
            <a:r>
              <a:rPr lang="en-US" sz="3500" b="1" spc="630" dirty="0" err="1">
                <a:solidFill>
                  <a:srgbClr val="241E17"/>
                </a:solidFill>
                <a:latin typeface="游明朝" panose="02020400000000000000" pitchFamily="18" charset="-128"/>
                <a:ea typeface="游明朝" panose="02020400000000000000" pitchFamily="18" charset="-128"/>
              </a:rPr>
              <a:t>になりたいという気持ちを醸成</a:t>
            </a:r>
            <a:endParaRPr lang="en-US" sz="3500" b="1" spc="630" dirty="0">
              <a:solidFill>
                <a:srgbClr val="241E17"/>
              </a:solidFill>
              <a:latin typeface="游明朝" panose="02020400000000000000" pitchFamily="18" charset="-128"/>
              <a:ea typeface="游明朝" panose="02020400000000000000" pitchFamily="18" charset="-128"/>
            </a:endParaRPr>
          </a:p>
        </p:txBody>
      </p:sp>
      <p:sp>
        <p:nvSpPr>
          <p:cNvPr id="23" name="TextBox 23">
            <a:extLst>
              <a:ext uri="{FF2B5EF4-FFF2-40B4-BE49-F238E27FC236}">
                <a16:creationId xmlns:a16="http://schemas.microsoft.com/office/drawing/2014/main" id="{5C0855C1-A44B-3FFB-D6C3-D4E48DB38F75}"/>
              </a:ext>
            </a:extLst>
          </p:cNvPr>
          <p:cNvSpPr txBox="1"/>
          <p:nvPr userDrawn="1"/>
        </p:nvSpPr>
        <p:spPr>
          <a:xfrm>
            <a:off x="168555" y="8950887"/>
            <a:ext cx="18202233" cy="925046"/>
          </a:xfrm>
          <a:prstGeom prst="roundRect">
            <a:avLst/>
          </a:prstGeom>
          <a:noFill/>
        </p:spPr>
        <p:txBody>
          <a:bodyPr lIns="0" tIns="108000" rIns="0" bIns="108000" rtlCol="0" anchor="t">
            <a:noAutofit/>
          </a:bodyPr>
          <a:lstStyle/>
          <a:p>
            <a:pPr algn="ctr">
              <a:lnSpc>
                <a:spcPts val="5270"/>
              </a:lnSpc>
            </a:pPr>
            <a:r>
              <a:rPr lang="ja-JP" altLang="en-US" sz="3600" b="1" spc="558" dirty="0">
                <a:solidFill>
                  <a:srgbClr val="002060"/>
                </a:solidFill>
                <a:latin typeface="游明朝" panose="02020400000000000000" pitchFamily="18" charset="-128"/>
                <a:ea typeface="游明朝" panose="02020400000000000000" pitchFamily="18" charset="-128"/>
              </a:rPr>
              <a:t>それでは、いまから実際に、パスト・デザインを体験してみましょう！</a:t>
            </a:r>
            <a:endParaRPr lang="en-US" sz="3600" b="1" spc="558" dirty="0">
              <a:solidFill>
                <a:srgbClr val="002060"/>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30702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77686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grpSp>
        <p:nvGrpSpPr>
          <p:cNvPr id="3" name="Group 12">
            <a:extLst>
              <a:ext uri="{FF2B5EF4-FFF2-40B4-BE49-F238E27FC236}">
                <a16:creationId xmlns:a16="http://schemas.microsoft.com/office/drawing/2014/main" id="{E2B542D6-0B1F-A26D-858D-D14DE1B5EC2D}"/>
              </a:ext>
            </a:extLst>
          </p:cNvPr>
          <p:cNvGrpSpPr/>
          <p:nvPr userDrawn="1"/>
        </p:nvGrpSpPr>
        <p:grpSpPr>
          <a:xfrm rot="5400000">
            <a:off x="6075764" y="7476350"/>
            <a:ext cx="648000" cy="432000"/>
            <a:chOff x="0" y="0"/>
            <a:chExt cx="812800" cy="489459"/>
          </a:xfrm>
        </p:grpSpPr>
        <p:sp>
          <p:nvSpPr>
            <p:cNvPr id="4" name="Freeform 13">
              <a:extLst>
                <a:ext uri="{FF2B5EF4-FFF2-40B4-BE49-F238E27FC236}">
                  <a16:creationId xmlns:a16="http://schemas.microsoft.com/office/drawing/2014/main" id="{5BEFF872-F98D-49B2-55FC-C3AC76065D35}"/>
                </a:ext>
              </a:extLst>
            </p:cNvPr>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5" name="TextBox 14">
              <a:extLst>
                <a:ext uri="{FF2B5EF4-FFF2-40B4-BE49-F238E27FC236}">
                  <a16:creationId xmlns:a16="http://schemas.microsoft.com/office/drawing/2014/main" id="{3698BB51-7DD2-CF4D-C3C4-5CF812D17CB6}"/>
                </a:ext>
              </a:extLst>
            </p:cNvPr>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grpSp>
        <p:nvGrpSpPr>
          <p:cNvPr id="7" name="Group 15">
            <a:extLst>
              <a:ext uri="{FF2B5EF4-FFF2-40B4-BE49-F238E27FC236}">
                <a16:creationId xmlns:a16="http://schemas.microsoft.com/office/drawing/2014/main" id="{637375D7-A255-9674-270F-469EF3D3A541}"/>
              </a:ext>
            </a:extLst>
          </p:cNvPr>
          <p:cNvGrpSpPr/>
          <p:nvPr userDrawn="1"/>
        </p:nvGrpSpPr>
        <p:grpSpPr>
          <a:xfrm rot="5400000">
            <a:off x="11453272" y="7332349"/>
            <a:ext cx="864000" cy="720000"/>
            <a:chOff x="0" y="0"/>
            <a:chExt cx="812800" cy="489459"/>
          </a:xfrm>
        </p:grpSpPr>
        <p:sp>
          <p:nvSpPr>
            <p:cNvPr id="9" name="Freeform 16">
              <a:extLst>
                <a:ext uri="{FF2B5EF4-FFF2-40B4-BE49-F238E27FC236}">
                  <a16:creationId xmlns:a16="http://schemas.microsoft.com/office/drawing/2014/main" id="{5365063A-3BAA-2D8D-4890-F2DC182C0243}"/>
                </a:ext>
              </a:extLst>
            </p:cNvPr>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10" name="TextBox 17">
              <a:extLst>
                <a:ext uri="{FF2B5EF4-FFF2-40B4-BE49-F238E27FC236}">
                  <a16:creationId xmlns:a16="http://schemas.microsoft.com/office/drawing/2014/main" id="{B342A8A1-4238-FAF9-EE5B-7171E2C0CCB2}"/>
                </a:ext>
              </a:extLst>
            </p:cNvPr>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sp>
        <p:nvSpPr>
          <p:cNvPr id="11" name="TextBox 25">
            <a:extLst>
              <a:ext uri="{FF2B5EF4-FFF2-40B4-BE49-F238E27FC236}">
                <a16:creationId xmlns:a16="http://schemas.microsoft.com/office/drawing/2014/main" id="{9238E675-8800-43D5-B134-EADD1FA02CBF}"/>
              </a:ext>
            </a:extLst>
          </p:cNvPr>
          <p:cNvSpPr txBox="1"/>
          <p:nvPr userDrawn="1"/>
        </p:nvSpPr>
        <p:spPr>
          <a:xfrm>
            <a:off x="1293084" y="6029899"/>
            <a:ext cx="4820400" cy="3848400"/>
          </a:xfrm>
          <a:prstGeom prst="rect">
            <a:avLst/>
          </a:prstGeom>
          <a:ln w="38100">
            <a:solidFill>
              <a:srgbClr val="DBD5CF"/>
            </a:solidFill>
          </a:ln>
        </p:spPr>
        <p:txBody>
          <a:bodyPr lIns="0" tIns="180000" rIns="0" bIns="0" rtlCol="0" anchor="t">
            <a:noAutofit/>
          </a:bodyPr>
          <a:lstStyle/>
          <a:p>
            <a:pPr algn="ctr">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12" name="TextBox 25">
            <a:extLst>
              <a:ext uri="{FF2B5EF4-FFF2-40B4-BE49-F238E27FC236}">
                <a16:creationId xmlns:a16="http://schemas.microsoft.com/office/drawing/2014/main" id="{0F9CB509-94A4-DC90-BD0F-6B1ECF7815F4}"/>
              </a:ext>
            </a:extLst>
          </p:cNvPr>
          <p:cNvSpPr txBox="1"/>
          <p:nvPr userDrawn="1"/>
        </p:nvSpPr>
        <p:spPr>
          <a:xfrm>
            <a:off x="6663341" y="5957168"/>
            <a:ext cx="4820400" cy="3848400"/>
          </a:xfrm>
          <a:prstGeom prst="rect">
            <a:avLst/>
          </a:prstGeom>
          <a:ln w="38100">
            <a:solidFill>
              <a:srgbClr val="DBD5CF"/>
            </a:solidFill>
          </a:ln>
        </p:spPr>
        <p:txBody>
          <a:bodyPr lIns="0" tIns="180000" rIns="0" bIns="0" rtlCol="0" anchor="t">
            <a:noAutofit/>
          </a:bodyPr>
          <a:lstStyle/>
          <a:p>
            <a:pPr algn="ctr">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13" name="TextBox 25">
            <a:extLst>
              <a:ext uri="{FF2B5EF4-FFF2-40B4-BE49-F238E27FC236}">
                <a16:creationId xmlns:a16="http://schemas.microsoft.com/office/drawing/2014/main" id="{920D5184-3FE1-15FA-8BAA-6A7FF8D28F66}"/>
              </a:ext>
            </a:extLst>
          </p:cNvPr>
          <p:cNvSpPr txBox="1"/>
          <p:nvPr userDrawn="1"/>
        </p:nvSpPr>
        <p:spPr>
          <a:xfrm>
            <a:off x="12033598" y="5978764"/>
            <a:ext cx="4820400" cy="3848400"/>
          </a:xfrm>
          <a:prstGeom prst="rect">
            <a:avLst/>
          </a:prstGeom>
          <a:ln w="38100">
            <a:solidFill>
              <a:srgbClr val="DBD5CF"/>
            </a:solidFill>
          </a:ln>
        </p:spPr>
        <p:txBody>
          <a:bodyPr lIns="0" tIns="180000" rIns="0" bIns="0" rtlCol="0" anchor="t">
            <a:noAutofit/>
          </a:bodyPr>
          <a:lstStyle/>
          <a:p>
            <a:pPr algn="ctr">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67923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sp>
        <p:nvSpPr>
          <p:cNvPr id="3" name="TextBox 6">
            <a:extLst>
              <a:ext uri="{FF2B5EF4-FFF2-40B4-BE49-F238E27FC236}">
                <a16:creationId xmlns:a16="http://schemas.microsoft.com/office/drawing/2014/main" id="{2E30FC81-C760-B945-575C-C6331025FA6A}"/>
              </a:ext>
            </a:extLst>
          </p:cNvPr>
          <p:cNvSpPr txBox="1"/>
          <p:nvPr userDrawn="1"/>
        </p:nvSpPr>
        <p:spPr>
          <a:xfrm>
            <a:off x="426533" y="1882609"/>
            <a:ext cx="8395200" cy="3798000"/>
          </a:xfrm>
          <a:prstGeom prst="rect">
            <a:avLst/>
          </a:prstGeom>
          <a:ln w="38100">
            <a:solidFill>
              <a:srgbClr val="DBD5CF"/>
            </a:solidFill>
          </a:ln>
        </p:spPr>
        <p:txBody>
          <a:bodyPr lIns="216000" tIns="36000" rIns="216000" bIns="252000" rtlCol="0" anchor="ctr" anchorCtr="1">
            <a:noAutofit/>
          </a:bodyPr>
          <a:lstStyle/>
          <a:p>
            <a:pPr algn="just">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4" name="TextBox 10">
            <a:extLst>
              <a:ext uri="{FF2B5EF4-FFF2-40B4-BE49-F238E27FC236}">
                <a16:creationId xmlns:a16="http://schemas.microsoft.com/office/drawing/2014/main" id="{58CD8D6C-5D49-5F8A-3D81-AD3127DDA133}"/>
              </a:ext>
            </a:extLst>
          </p:cNvPr>
          <p:cNvSpPr txBox="1"/>
          <p:nvPr userDrawn="1"/>
        </p:nvSpPr>
        <p:spPr>
          <a:xfrm>
            <a:off x="3867200" y="1296723"/>
            <a:ext cx="1260000" cy="1260000"/>
          </a:xfrm>
          <a:prstGeom prst="flowChartConnector">
            <a:avLst/>
          </a:prstGeom>
          <a:solidFill>
            <a:srgbClr val="DBD5CF"/>
          </a:solidFill>
        </p:spPr>
        <p:txBody>
          <a:bodyPr wrap="square"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１</a:t>
            </a:r>
          </a:p>
        </p:txBody>
      </p:sp>
      <p:grpSp>
        <p:nvGrpSpPr>
          <p:cNvPr id="7" name="Group 19">
            <a:extLst>
              <a:ext uri="{FF2B5EF4-FFF2-40B4-BE49-F238E27FC236}">
                <a16:creationId xmlns:a16="http://schemas.microsoft.com/office/drawing/2014/main" id="{B0F8A8A6-4F0B-1837-DC4E-A30002957BFB}"/>
              </a:ext>
            </a:extLst>
          </p:cNvPr>
          <p:cNvGrpSpPr/>
          <p:nvPr userDrawn="1"/>
        </p:nvGrpSpPr>
        <p:grpSpPr>
          <a:xfrm rot="5400000">
            <a:off x="8778239" y="3612604"/>
            <a:ext cx="731522" cy="440514"/>
            <a:chOff x="0" y="0"/>
            <a:chExt cx="812800" cy="489459"/>
          </a:xfrm>
        </p:grpSpPr>
        <p:sp>
          <p:nvSpPr>
            <p:cNvPr id="9" name="Freeform 20">
              <a:extLst>
                <a:ext uri="{FF2B5EF4-FFF2-40B4-BE49-F238E27FC236}">
                  <a16:creationId xmlns:a16="http://schemas.microsoft.com/office/drawing/2014/main" id="{38458BEA-9477-4A64-C08A-BA720EFF1412}"/>
                </a:ext>
              </a:extLst>
            </p:cNvPr>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10" name="TextBox 21">
              <a:extLst>
                <a:ext uri="{FF2B5EF4-FFF2-40B4-BE49-F238E27FC236}">
                  <a16:creationId xmlns:a16="http://schemas.microsoft.com/office/drawing/2014/main" id="{0E0B5C79-06DE-2016-BAE5-6E526036E8A1}"/>
                </a:ext>
              </a:extLst>
            </p:cNvPr>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sp>
        <p:nvSpPr>
          <p:cNvPr id="11" name="TextBox 26">
            <a:extLst>
              <a:ext uri="{FF2B5EF4-FFF2-40B4-BE49-F238E27FC236}">
                <a16:creationId xmlns:a16="http://schemas.microsoft.com/office/drawing/2014/main" id="{DA387119-30B9-2D9E-7495-E44FCEA2A3DF}"/>
              </a:ext>
            </a:extLst>
          </p:cNvPr>
          <p:cNvSpPr txBox="1"/>
          <p:nvPr userDrawn="1"/>
        </p:nvSpPr>
        <p:spPr>
          <a:xfrm>
            <a:off x="396053" y="5932307"/>
            <a:ext cx="17658000" cy="2804400"/>
          </a:xfrm>
          <a:prstGeom prst="roundRect">
            <a:avLst>
              <a:gd name="adj" fmla="val 6885"/>
            </a:avLst>
          </a:prstGeom>
          <a:solidFill>
            <a:srgbClr val="F6F4F1"/>
          </a:solidFill>
        </p:spPr>
        <p:txBody>
          <a:bodyPr lIns="0" tIns="0" rIns="0" bIns="72000" rtlCol="0" anchor="ctr" anchorCtr="1">
            <a:noAutofit/>
          </a:bodyPr>
          <a:lstStyle/>
          <a:p>
            <a:pPr>
              <a:lnSpc>
                <a:spcPts val="6500"/>
              </a:lnSpc>
            </a:pPr>
            <a:r>
              <a:rPr lang="en-US" sz="3500" b="1" dirty="0">
                <a:solidFill>
                  <a:srgbClr val="241E17"/>
                </a:solidFill>
                <a:latin typeface="游明朝" panose="02020400000000000000" pitchFamily="18" charset="-128"/>
                <a:ea typeface="游明朝" panose="02020400000000000000" pitchFamily="18" charset="-128"/>
              </a:rPr>
              <a:t>タイプ１：感謝型（〇〇してくれて、ありがとう）</a:t>
            </a:r>
          </a:p>
          <a:p>
            <a:pPr>
              <a:lnSpc>
                <a:spcPts val="6500"/>
              </a:lnSpc>
            </a:pPr>
            <a:r>
              <a:rPr lang="en-US" altLang="ja-JP" sz="3500" b="1" dirty="0">
                <a:solidFill>
                  <a:srgbClr val="241E17"/>
                </a:solidFill>
                <a:latin typeface="游明朝" panose="02020400000000000000" pitchFamily="18" charset="-128"/>
                <a:ea typeface="游明朝" panose="02020400000000000000" pitchFamily="18" charset="-128"/>
              </a:rPr>
              <a:t>タイプ２：不満型（なんで〇〇をしたんだ／なんで〇〇をしてくれなかったんだ）</a:t>
            </a:r>
          </a:p>
          <a:p>
            <a:pPr>
              <a:lnSpc>
                <a:spcPts val="6500"/>
              </a:lnSpc>
            </a:pPr>
            <a:r>
              <a:rPr lang="en-US" altLang="ja-JP" sz="3500" b="1" dirty="0">
                <a:solidFill>
                  <a:srgbClr val="241E17"/>
                </a:solidFill>
                <a:latin typeface="游明朝" panose="02020400000000000000" pitchFamily="18" charset="-128"/>
                <a:ea typeface="游明朝" panose="02020400000000000000" pitchFamily="18" charset="-128"/>
              </a:rPr>
              <a:t>タイプ３：どうでも型（その論点は今ではどうでもよくなっているよ）</a:t>
            </a:r>
            <a:endParaRPr lang="en-US" sz="3500" b="1" dirty="0">
              <a:solidFill>
                <a:srgbClr val="241E17"/>
              </a:solidFill>
              <a:latin typeface="游明朝" panose="02020400000000000000" pitchFamily="18" charset="-128"/>
              <a:ea typeface="游明朝" panose="02020400000000000000" pitchFamily="18" charset="-128"/>
            </a:endParaRPr>
          </a:p>
        </p:txBody>
      </p:sp>
      <p:sp>
        <p:nvSpPr>
          <p:cNvPr id="12" name="TextBox 29">
            <a:extLst>
              <a:ext uri="{FF2B5EF4-FFF2-40B4-BE49-F238E27FC236}">
                <a16:creationId xmlns:a16="http://schemas.microsoft.com/office/drawing/2014/main" id="{64EE0CAE-4F6F-BDAB-0C6B-D24570C25D98}"/>
              </a:ext>
            </a:extLst>
          </p:cNvPr>
          <p:cNvSpPr txBox="1"/>
          <p:nvPr userDrawn="1"/>
        </p:nvSpPr>
        <p:spPr>
          <a:xfrm>
            <a:off x="4497200" y="8818044"/>
            <a:ext cx="13429817" cy="972959"/>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タイプ２では、「</a:t>
            </a:r>
            <a:r>
              <a:rPr lang="en-US" sz="2799" b="1" spc="279" dirty="0" err="1">
                <a:solidFill>
                  <a:srgbClr val="FF3131"/>
                </a:solidFill>
                <a:latin typeface="游明朝" panose="02020400000000000000" pitchFamily="18" charset="-128"/>
                <a:ea typeface="游明朝" panose="02020400000000000000" pitchFamily="18" charset="-128"/>
              </a:rPr>
              <a:t>未来が予測不可能であったことを差し引いても</a:t>
            </a:r>
            <a:r>
              <a:rPr lang="en-US" sz="2799" b="1" spc="279" dirty="0" err="1">
                <a:solidFill>
                  <a:srgbClr val="241E17"/>
                </a:solidFill>
                <a:latin typeface="游明朝" panose="02020400000000000000" pitchFamily="18" charset="-128"/>
                <a:ea typeface="游明朝" panose="02020400000000000000" pitchFamily="18" charset="-128"/>
              </a:rPr>
              <a:t>、当時の人に、もっと頑張ってほしかった」と思うことを、考えるとよいでしょう</a:t>
            </a:r>
            <a:r>
              <a:rPr lang="en-US" sz="2799" b="1" spc="279" dirty="0">
                <a:solidFill>
                  <a:srgbClr val="241E17"/>
                </a:solidFill>
                <a:latin typeface="游明朝" panose="02020400000000000000" pitchFamily="18" charset="-128"/>
                <a:ea typeface="游明朝" panose="02020400000000000000" pitchFamily="18" charset="-128"/>
              </a:rPr>
              <a:t>。</a:t>
            </a:r>
          </a:p>
        </p:txBody>
      </p:sp>
      <p:sp>
        <p:nvSpPr>
          <p:cNvPr id="13" name="TextBox 6">
            <a:extLst>
              <a:ext uri="{FF2B5EF4-FFF2-40B4-BE49-F238E27FC236}">
                <a16:creationId xmlns:a16="http://schemas.microsoft.com/office/drawing/2014/main" id="{EC466058-6073-6125-D78E-A3CD26B1C113}"/>
              </a:ext>
            </a:extLst>
          </p:cNvPr>
          <p:cNvSpPr txBox="1"/>
          <p:nvPr userDrawn="1"/>
        </p:nvSpPr>
        <p:spPr>
          <a:xfrm>
            <a:off x="9487603" y="1933861"/>
            <a:ext cx="8395200" cy="3798000"/>
          </a:xfrm>
          <a:prstGeom prst="rect">
            <a:avLst/>
          </a:prstGeom>
          <a:ln w="38100">
            <a:solidFill>
              <a:srgbClr val="DBD5CF"/>
            </a:solidFill>
          </a:ln>
        </p:spPr>
        <p:txBody>
          <a:bodyPr lIns="288000" tIns="468000" rIns="288000" bIns="0" rtlCol="0" anchor="ctr" anchorCtr="1">
            <a:noAutofit/>
          </a:bodyPr>
          <a:lstStyle/>
          <a:p>
            <a:pPr algn="just">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5" name="TextBox 18">
            <a:extLst>
              <a:ext uri="{FF2B5EF4-FFF2-40B4-BE49-F238E27FC236}">
                <a16:creationId xmlns:a16="http://schemas.microsoft.com/office/drawing/2014/main" id="{FEA694CA-D8E3-4A52-E83C-948BC64C0F9A}"/>
              </a:ext>
            </a:extLst>
          </p:cNvPr>
          <p:cNvSpPr txBox="1"/>
          <p:nvPr userDrawn="1"/>
        </p:nvSpPr>
        <p:spPr>
          <a:xfrm>
            <a:off x="13259958" y="1328198"/>
            <a:ext cx="1260000" cy="1260000"/>
          </a:xfrm>
          <a:prstGeom prst="ellipse">
            <a:avLst/>
          </a:prstGeom>
          <a:solidFill>
            <a:srgbClr val="DBD5CF"/>
          </a:solidFill>
        </p:spPr>
        <p:txBody>
          <a:bodyPr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２</a:t>
            </a:r>
          </a:p>
        </p:txBody>
      </p:sp>
    </p:spTree>
    <p:extLst>
      <p:ext uri="{BB962C8B-B14F-4D97-AF65-F5344CB8AC3E}">
        <p14:creationId xmlns:p14="http://schemas.microsoft.com/office/powerpoint/2010/main" val="333170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sp>
        <p:nvSpPr>
          <p:cNvPr id="4" name="TextBox 3">
            <a:extLst>
              <a:ext uri="{FF2B5EF4-FFF2-40B4-BE49-F238E27FC236}">
                <a16:creationId xmlns:a16="http://schemas.microsoft.com/office/drawing/2014/main" id="{A7B432F9-EA01-1A3F-4A7B-33626911F398}"/>
              </a:ext>
            </a:extLst>
          </p:cNvPr>
          <p:cNvSpPr txBox="1"/>
          <p:nvPr userDrawn="1"/>
        </p:nvSpPr>
        <p:spPr>
          <a:xfrm>
            <a:off x="1398496" y="370952"/>
            <a:ext cx="15491009" cy="472822"/>
          </a:xfrm>
          <a:prstGeom prst="rect">
            <a:avLst/>
          </a:prstGeom>
        </p:spPr>
        <p:txBody>
          <a:bodyPr lIns="0" tIns="0" rIns="0" bIns="0" rtlCol="0" anchor="t">
            <a:spAutoFit/>
          </a:bodyPr>
          <a:lstStyle/>
          <a:p>
            <a:pPr>
              <a:lnSpc>
                <a:spcPts val="3919"/>
              </a:lnSpc>
            </a:pPr>
            <a:r>
              <a:rPr lang="ja-JP" altLang="en-US" sz="2799" b="1" spc="279" dirty="0">
                <a:solidFill>
                  <a:srgbClr val="241E17"/>
                </a:solidFill>
                <a:latin typeface="游明朝" panose="02020400000000000000" pitchFamily="18" charset="-128"/>
                <a:ea typeface="游明朝" panose="02020400000000000000" pitchFamily="18" charset="-128"/>
              </a:rPr>
              <a:t>使用上の注意</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2" name="正方形/長方形 1">
            <a:extLst>
              <a:ext uri="{FF2B5EF4-FFF2-40B4-BE49-F238E27FC236}">
                <a16:creationId xmlns:a16="http://schemas.microsoft.com/office/drawing/2014/main" id="{A337DFED-94B0-B298-C7B6-F288C72A042A}"/>
              </a:ext>
            </a:extLst>
          </p:cNvPr>
          <p:cNvSpPr/>
          <p:nvPr userDrawn="1"/>
        </p:nvSpPr>
        <p:spPr>
          <a:xfrm>
            <a:off x="3429000" y="6438900"/>
            <a:ext cx="10896600" cy="3740063"/>
          </a:xfrm>
          <a:prstGeom prst="rect">
            <a:avLst/>
          </a:prstGeom>
          <a:ln>
            <a:solidFill>
              <a:schemeClr val="tx1"/>
            </a:solidFill>
          </a:ln>
        </p:spPr>
        <p:txBody>
          <a:bodyPr wrap="square">
            <a:spAutoFit/>
          </a:bodyPr>
          <a:lstStyle/>
          <a:p>
            <a:pPr algn="just">
              <a:lnSpc>
                <a:spcPts val="3570"/>
              </a:lnSpc>
            </a:pPr>
            <a:r>
              <a:rPr lang="ja-JP" altLang="en-US" b="1" spc="378" dirty="0">
                <a:solidFill>
                  <a:srgbClr val="241E17"/>
                </a:solidFill>
                <a:latin typeface="游明朝" panose="02020400000000000000" pitchFamily="18" charset="-128"/>
                <a:ea typeface="游明朝" panose="02020400000000000000" pitchFamily="18" charset="-128"/>
              </a:rPr>
              <a:t>和文で引用する場合</a:t>
            </a:r>
          </a:p>
          <a:p>
            <a:pPr algn="just">
              <a:lnSpc>
                <a:spcPts val="3570"/>
              </a:lnSpc>
            </a:pPr>
            <a:r>
              <a:rPr lang="ja-JP" altLang="en-US" b="1" spc="378" dirty="0">
                <a:solidFill>
                  <a:srgbClr val="241E17"/>
                </a:solidFill>
                <a:latin typeface="游明朝" panose="02020400000000000000" pitchFamily="18" charset="-128"/>
                <a:ea typeface="游明朝" panose="02020400000000000000" pitchFamily="18" charset="-128"/>
              </a:rPr>
              <a:t>中川善典（</a:t>
            </a:r>
            <a:r>
              <a:rPr lang="en-US" altLang="ja-JP" b="1" spc="378" dirty="0">
                <a:solidFill>
                  <a:srgbClr val="241E17"/>
                </a:solidFill>
                <a:latin typeface="游明朝" panose="02020400000000000000" pitchFamily="18" charset="-128"/>
                <a:ea typeface="游明朝" panose="02020400000000000000" pitchFamily="18" charset="-128"/>
              </a:rPr>
              <a:t>2024</a:t>
            </a:r>
            <a:r>
              <a:rPr lang="ja-JP" altLang="en-US" b="1" spc="378" dirty="0">
                <a:solidFill>
                  <a:srgbClr val="241E17"/>
                </a:solidFill>
                <a:latin typeface="游明朝" panose="02020400000000000000" pitchFamily="18" charset="-128"/>
                <a:ea typeface="游明朝" panose="02020400000000000000" pitchFamily="18" charset="-128"/>
              </a:rPr>
              <a:t>）</a:t>
            </a:r>
            <a:r>
              <a:rPr lang="en-US" altLang="ja-JP" b="1" spc="378" dirty="0">
                <a:solidFill>
                  <a:srgbClr val="241E17"/>
                </a:solidFill>
                <a:latin typeface="游明朝" panose="02020400000000000000" pitchFamily="18" charset="-128"/>
                <a:ea typeface="游明朝" panose="02020400000000000000" pitchFamily="18" charset="-128"/>
              </a:rPr>
              <a:t>.『 </a:t>
            </a:r>
            <a:r>
              <a:rPr lang="ja-JP" altLang="en-US" b="1" spc="378" dirty="0">
                <a:solidFill>
                  <a:srgbClr val="241E17"/>
                </a:solidFill>
                <a:latin typeface="游明朝" panose="02020400000000000000" pitchFamily="18" charset="-128"/>
                <a:ea typeface="游明朝" panose="02020400000000000000" pitchFamily="18" charset="-128"/>
              </a:rPr>
              <a:t>フューチャー・デザイン実践のために</a:t>
            </a:r>
            <a:r>
              <a:rPr lang="en-US" altLang="ja-JP" b="1" spc="378" dirty="0">
                <a:solidFill>
                  <a:srgbClr val="241E17"/>
                </a:solidFill>
                <a:latin typeface="游明朝" panose="02020400000000000000" pitchFamily="18" charset="-128"/>
                <a:ea typeface="游明朝" panose="02020400000000000000" pitchFamily="18" charset="-128"/>
              </a:rPr>
              <a:t>』. </a:t>
            </a:r>
            <a:r>
              <a:rPr lang="ja-JP" altLang="en-US" b="1" spc="378" dirty="0">
                <a:solidFill>
                  <a:srgbClr val="241E17"/>
                </a:solidFill>
                <a:latin typeface="游明朝" panose="02020400000000000000" pitchFamily="18" charset="-128"/>
                <a:ea typeface="游明朝" panose="02020400000000000000" pitchFamily="18" charset="-128"/>
              </a:rPr>
              <a:t>総合地球環境学研究所</a:t>
            </a:r>
            <a:endParaRPr lang="en-US" altLang="ja-JP" b="1" spc="378" dirty="0">
              <a:solidFill>
                <a:srgbClr val="241E17"/>
              </a:solidFill>
              <a:latin typeface="游明朝" panose="02020400000000000000" pitchFamily="18" charset="-128"/>
              <a:ea typeface="游明朝" panose="02020400000000000000" pitchFamily="18" charset="-128"/>
            </a:endParaRPr>
          </a:p>
          <a:p>
            <a:pPr marL="0" marR="0" lvl="0" indent="0" algn="just" defTabSz="914400" rtl="0" eaLnBrk="1" fontAlgn="auto" latinLnBrk="0" hangingPunct="1">
              <a:lnSpc>
                <a:spcPts val="3570"/>
              </a:lnSpc>
              <a:spcBef>
                <a:spcPts val="0"/>
              </a:spcBef>
              <a:spcAft>
                <a:spcPts val="0"/>
              </a:spcAft>
              <a:buClrTx/>
              <a:buSzTx/>
              <a:buFontTx/>
              <a:buNone/>
              <a:tabLst/>
              <a:defRPr/>
            </a:pPr>
            <a:r>
              <a:rPr lang="en-US" sz="2000" b="1" u="sng" dirty="0">
                <a:solidFill>
                  <a:srgbClr val="0563C1"/>
                </a:solidFill>
                <a:latin typeface="Yu Mincho" panose="02020400000000000000" pitchFamily="18" charset="-128"/>
                <a:ea typeface="Yu Mincho" panose="02020400000000000000" pitchFamily="18" charset="-128"/>
                <a:cs typeface="MS PGothic" panose="020B0600070205080204" pitchFamily="34" charset="-128"/>
                <a:hlinkClick r:id="rId2"/>
              </a:rPr>
              <a:t>https://doi.org/10.20568/0002000037</a:t>
            </a:r>
            <a:endParaRPr lang="en-US" sz="2000" dirty="0">
              <a:effectLst/>
              <a:latin typeface="Yu Mincho" panose="02020400000000000000" pitchFamily="18" charset="-128"/>
              <a:ea typeface="Yu Mincho" panose="02020400000000000000" pitchFamily="18" charset="-128"/>
              <a:cs typeface="MS PGothic" panose="020B0600070205080204" pitchFamily="34" charset="-128"/>
            </a:endParaRPr>
          </a:p>
          <a:p>
            <a:pPr algn="just">
              <a:lnSpc>
                <a:spcPts val="3570"/>
              </a:lnSpc>
            </a:pPr>
            <a:endParaRPr lang="en-US" altLang="ja-JP" b="1" spc="378" dirty="0">
              <a:solidFill>
                <a:srgbClr val="241E17"/>
              </a:solidFill>
              <a:latin typeface="游明朝" panose="02020400000000000000" pitchFamily="18" charset="-128"/>
              <a:ea typeface="游明朝" panose="02020400000000000000" pitchFamily="18" charset="-128"/>
            </a:endParaRPr>
          </a:p>
          <a:p>
            <a:pPr algn="just">
              <a:lnSpc>
                <a:spcPts val="3570"/>
              </a:lnSpc>
            </a:pPr>
            <a:r>
              <a:rPr lang="ja-JP" altLang="en-US" b="1" spc="378" dirty="0">
                <a:solidFill>
                  <a:srgbClr val="241E17"/>
                </a:solidFill>
                <a:latin typeface="游明朝" panose="02020400000000000000" pitchFamily="18" charset="-128"/>
                <a:ea typeface="游明朝" panose="02020400000000000000" pitchFamily="18" charset="-128"/>
              </a:rPr>
              <a:t>英文で引用する場合</a:t>
            </a:r>
          </a:p>
          <a:p>
            <a:pPr algn="just">
              <a:lnSpc>
                <a:spcPts val="3570"/>
              </a:lnSpc>
            </a:pPr>
            <a:r>
              <a:rPr lang="en-US" altLang="ja-JP" b="1" spc="378" dirty="0">
                <a:solidFill>
                  <a:srgbClr val="241E17"/>
                </a:solidFill>
                <a:latin typeface="游明朝" panose="02020400000000000000" pitchFamily="18" charset="-128"/>
                <a:ea typeface="游明朝" panose="02020400000000000000" pitchFamily="18" charset="-128"/>
              </a:rPr>
              <a:t>Nakagawa, Y.</a:t>
            </a:r>
            <a:r>
              <a:rPr lang="ja-JP" altLang="en-US" b="1" spc="378" dirty="0">
                <a:solidFill>
                  <a:srgbClr val="241E17"/>
                </a:solidFill>
                <a:latin typeface="游明朝" panose="02020400000000000000" pitchFamily="18" charset="-128"/>
                <a:ea typeface="游明朝" panose="02020400000000000000" pitchFamily="18" charset="-128"/>
              </a:rPr>
              <a:t>（ </a:t>
            </a:r>
            <a:r>
              <a:rPr lang="en-US" altLang="ja-JP" b="1" spc="378" dirty="0">
                <a:solidFill>
                  <a:srgbClr val="241E17"/>
                </a:solidFill>
                <a:latin typeface="游明朝" panose="02020400000000000000" pitchFamily="18" charset="-128"/>
                <a:ea typeface="游明朝" panose="02020400000000000000" pitchFamily="18" charset="-128"/>
              </a:rPr>
              <a:t>2024</a:t>
            </a:r>
            <a:r>
              <a:rPr lang="ja-JP" altLang="en-US" b="1" spc="378" dirty="0">
                <a:solidFill>
                  <a:srgbClr val="241E17"/>
                </a:solidFill>
                <a:latin typeface="游明朝" panose="02020400000000000000" pitchFamily="18" charset="-128"/>
                <a:ea typeface="游明朝" panose="02020400000000000000" pitchFamily="18" charset="-128"/>
              </a:rPr>
              <a:t>）</a:t>
            </a:r>
            <a:r>
              <a:rPr lang="en-US" altLang="ja-JP" b="1" spc="378" dirty="0">
                <a:solidFill>
                  <a:srgbClr val="241E17"/>
                </a:solidFill>
                <a:latin typeface="游明朝" panose="02020400000000000000" pitchFamily="18" charset="-128"/>
                <a:ea typeface="游明朝" panose="02020400000000000000" pitchFamily="18" charset="-128"/>
              </a:rPr>
              <a:t>. Praxis of Future Design. </a:t>
            </a:r>
          </a:p>
          <a:p>
            <a:pPr algn="just">
              <a:lnSpc>
                <a:spcPts val="3570"/>
              </a:lnSpc>
            </a:pPr>
            <a:r>
              <a:rPr lang="en-US" altLang="ja-JP" b="1" spc="378" dirty="0">
                <a:solidFill>
                  <a:srgbClr val="241E17"/>
                </a:solidFill>
                <a:latin typeface="游明朝" panose="02020400000000000000" pitchFamily="18" charset="-128"/>
                <a:ea typeface="游明朝" panose="02020400000000000000" pitchFamily="18" charset="-128"/>
              </a:rPr>
              <a:t>Research Institute for Humanity and Nature </a:t>
            </a:r>
          </a:p>
          <a:p>
            <a:pPr algn="just">
              <a:lnSpc>
                <a:spcPts val="3570"/>
              </a:lnSpc>
            </a:pPr>
            <a:r>
              <a:rPr lang="en-US" sz="2000" b="1" u="sng" dirty="0">
                <a:solidFill>
                  <a:srgbClr val="0563C1"/>
                </a:solidFill>
                <a:effectLst/>
                <a:latin typeface="Yu Mincho" panose="02020400000000000000" pitchFamily="18" charset="-128"/>
                <a:ea typeface="Yu Mincho" panose="02020400000000000000" pitchFamily="18" charset="-128"/>
                <a:cs typeface="MS PGothic" panose="020B0600070205080204" pitchFamily="34" charset="-128"/>
                <a:hlinkClick r:id="rId2"/>
              </a:rPr>
              <a:t>https://doi.org/10.20568/0002000037</a:t>
            </a:r>
            <a:endParaRPr lang="en-US" sz="2000" b="1" dirty="0">
              <a:effectLst/>
              <a:latin typeface="Yu Mincho" panose="02020400000000000000" pitchFamily="18" charset="-128"/>
              <a:ea typeface="Yu Mincho" panose="02020400000000000000" pitchFamily="18" charset="-128"/>
              <a:cs typeface="MS PGothic" panose="020B0600070205080204" pitchFamily="34" charset="-128"/>
            </a:endParaRPr>
          </a:p>
        </p:txBody>
      </p:sp>
      <p:sp>
        <p:nvSpPr>
          <p:cNvPr id="9" name="TextBox 8">
            <a:extLst>
              <a:ext uri="{FF2B5EF4-FFF2-40B4-BE49-F238E27FC236}">
                <a16:creationId xmlns:a16="http://schemas.microsoft.com/office/drawing/2014/main" id="{7C158F4A-56C2-572C-7910-24AA7008D37A}"/>
              </a:ext>
            </a:extLst>
          </p:cNvPr>
          <p:cNvSpPr txBox="1"/>
          <p:nvPr userDrawn="1"/>
        </p:nvSpPr>
        <p:spPr>
          <a:xfrm>
            <a:off x="1403939" y="2019300"/>
            <a:ext cx="15485566" cy="4320000"/>
          </a:xfrm>
          <a:prstGeom prst="rect">
            <a:avLst/>
          </a:prstGeom>
          <a:solidFill>
            <a:srgbClr val="F6F4F1"/>
          </a:solidFill>
          <a:ln>
            <a:noFill/>
          </a:ln>
        </p:spPr>
        <p:txBody>
          <a:bodyPr wrap="square" lIns="540000" tIns="0" rIns="0" bIns="0" rtlCol="0" anchor="ctr" anchorCtr="0">
            <a:noAutofit/>
          </a:bodyPr>
          <a:lstStyle/>
          <a:p>
            <a:pPr algn="just">
              <a:lnSpc>
                <a:spcPts val="3570"/>
              </a:lnSpc>
            </a:pPr>
            <a:r>
              <a:rPr lang="ja-JP" altLang="en-US" sz="2100" b="1" spc="378" dirty="0">
                <a:solidFill>
                  <a:srgbClr val="241E17"/>
                </a:solidFill>
                <a:latin typeface="游明朝" panose="02020400000000000000" pitchFamily="18" charset="-128"/>
                <a:ea typeface="游明朝" panose="02020400000000000000" pitchFamily="18" charset="-128"/>
              </a:rPr>
              <a:t>「</a:t>
            </a:r>
            <a:r>
              <a:rPr lang="en-US" altLang="ja-JP" sz="2100" b="1" spc="378" dirty="0">
                <a:solidFill>
                  <a:srgbClr val="241E17"/>
                </a:solidFill>
                <a:latin typeface="游明朝" panose="02020400000000000000" pitchFamily="18" charset="-128"/>
                <a:ea typeface="游明朝" panose="02020400000000000000" pitchFamily="18" charset="-128"/>
              </a:rPr>
              <a:t>02. </a:t>
            </a:r>
            <a:r>
              <a:rPr lang="ja-JP" altLang="en-US" sz="2100" b="1" spc="378" dirty="0">
                <a:solidFill>
                  <a:srgbClr val="241E17"/>
                </a:solidFill>
                <a:latin typeface="游明朝" panose="02020400000000000000" pitchFamily="18" charset="-128"/>
                <a:ea typeface="游明朝" panose="02020400000000000000" pitchFamily="18" charset="-128"/>
              </a:rPr>
              <a:t>フューチャー・デザインとは」を構成する４枚のスライド</a:t>
            </a:r>
            <a:r>
              <a:rPr lang="en-US" altLang="ja-JP" sz="2100" b="1" spc="378" dirty="0">
                <a:solidFill>
                  <a:srgbClr val="241E17"/>
                </a:solidFill>
                <a:latin typeface="游明朝" panose="02020400000000000000" pitchFamily="18" charset="-128"/>
                <a:ea typeface="游明朝" panose="02020400000000000000" pitchFamily="18" charset="-128"/>
              </a:rPr>
              <a:t>(p5-p8)</a:t>
            </a:r>
            <a:r>
              <a:rPr lang="ja-JP" altLang="en-US" sz="2100" b="1" spc="378" dirty="0">
                <a:solidFill>
                  <a:srgbClr val="241E17"/>
                </a:solidFill>
                <a:latin typeface="游明朝" panose="02020400000000000000" pitchFamily="18" charset="-128"/>
                <a:ea typeface="游明朝" panose="02020400000000000000" pitchFamily="18" charset="-128"/>
              </a:rPr>
              <a:t>の内容は変更しないでください。</a:t>
            </a:r>
          </a:p>
          <a:p>
            <a:pPr algn="just">
              <a:lnSpc>
                <a:spcPts val="3570"/>
              </a:lnSpc>
            </a:pPr>
            <a:endParaRPr lang="ja-JP" altLang="en-US" sz="2100" b="1" spc="378" dirty="0">
              <a:solidFill>
                <a:srgbClr val="241E17"/>
              </a:solidFill>
              <a:latin typeface="游明朝" panose="02020400000000000000" pitchFamily="18" charset="-128"/>
              <a:ea typeface="游明朝" panose="02020400000000000000" pitchFamily="18" charset="-128"/>
            </a:endParaRPr>
          </a:p>
          <a:p>
            <a:pPr algn="just">
              <a:lnSpc>
                <a:spcPts val="3570"/>
              </a:lnSpc>
            </a:pPr>
            <a:r>
              <a:rPr lang="ja-JP" altLang="en-US" sz="2100" b="1" spc="378" dirty="0">
                <a:solidFill>
                  <a:srgbClr val="241E17"/>
                </a:solidFill>
                <a:latin typeface="游明朝" panose="02020400000000000000" pitchFamily="18" charset="-128"/>
                <a:ea typeface="游明朝" panose="02020400000000000000" pitchFamily="18" charset="-128"/>
              </a:rPr>
              <a:t>「</a:t>
            </a:r>
            <a:r>
              <a:rPr lang="en-US" altLang="ja-JP" sz="2100" b="1" spc="378" dirty="0">
                <a:solidFill>
                  <a:srgbClr val="241E17"/>
                </a:solidFill>
                <a:latin typeface="游明朝" panose="02020400000000000000" pitchFamily="18" charset="-128"/>
                <a:ea typeface="游明朝" panose="02020400000000000000" pitchFamily="18" charset="-128"/>
              </a:rPr>
              <a:t>04. </a:t>
            </a:r>
            <a:r>
              <a:rPr lang="ja-JP" altLang="en-US" sz="2100" b="1" spc="378" dirty="0">
                <a:solidFill>
                  <a:srgbClr val="241E17"/>
                </a:solidFill>
                <a:latin typeface="游明朝" panose="02020400000000000000" pitchFamily="18" charset="-128"/>
                <a:ea typeface="游明朝" panose="02020400000000000000" pitchFamily="18" charset="-128"/>
              </a:rPr>
              <a:t>パスト・デザイン討議」を構成する４枚のスライドのうち、最初の１枚</a:t>
            </a:r>
            <a:r>
              <a:rPr lang="en-US" altLang="ja-JP" sz="2100" b="1" spc="378" dirty="0">
                <a:solidFill>
                  <a:srgbClr val="241E17"/>
                </a:solidFill>
                <a:latin typeface="游明朝" panose="02020400000000000000" pitchFamily="18" charset="-128"/>
                <a:ea typeface="游明朝" panose="02020400000000000000" pitchFamily="18" charset="-128"/>
              </a:rPr>
              <a:t>(p12)</a:t>
            </a:r>
            <a:r>
              <a:rPr lang="ja-JP" altLang="en-US" sz="2100" b="1" spc="378" dirty="0">
                <a:solidFill>
                  <a:srgbClr val="241E17"/>
                </a:solidFill>
                <a:latin typeface="游明朝" panose="02020400000000000000" pitchFamily="18" charset="-128"/>
                <a:ea typeface="游明朝" panose="02020400000000000000" pitchFamily="18" charset="-128"/>
              </a:rPr>
              <a:t>の内容は変更しないでください。</a:t>
            </a:r>
          </a:p>
          <a:p>
            <a:pPr algn="just">
              <a:lnSpc>
                <a:spcPts val="3570"/>
              </a:lnSpc>
            </a:pPr>
            <a:endParaRPr lang="ja-JP" altLang="en-US" sz="2100" b="1" spc="378" dirty="0">
              <a:solidFill>
                <a:srgbClr val="241E17"/>
              </a:solidFill>
              <a:latin typeface="游明朝" panose="02020400000000000000" pitchFamily="18" charset="-128"/>
              <a:ea typeface="游明朝" panose="02020400000000000000" pitchFamily="18" charset="-128"/>
            </a:endParaRPr>
          </a:p>
          <a:p>
            <a:pPr algn="just">
              <a:lnSpc>
                <a:spcPts val="3570"/>
              </a:lnSpc>
            </a:pPr>
            <a:r>
              <a:rPr lang="ja-JP" altLang="en-US" sz="2100" b="1" spc="378" dirty="0">
                <a:solidFill>
                  <a:srgbClr val="241E17"/>
                </a:solidFill>
                <a:latin typeface="游明朝" panose="02020400000000000000" pitchFamily="18" charset="-128"/>
                <a:ea typeface="游明朝" panose="02020400000000000000" pitchFamily="18" charset="-128"/>
              </a:rPr>
              <a:t>本サンプルスライドを用いてワークショップを実施し、そのデータを用いて出版物を作成する場合や、</a:t>
            </a:r>
            <a:endParaRPr lang="en-US" altLang="ja-JP" sz="2100" b="1" spc="378" dirty="0">
              <a:solidFill>
                <a:srgbClr val="241E17"/>
              </a:solidFill>
              <a:latin typeface="游明朝" panose="02020400000000000000" pitchFamily="18" charset="-128"/>
              <a:ea typeface="游明朝" panose="02020400000000000000" pitchFamily="18" charset="-128"/>
            </a:endParaRPr>
          </a:p>
          <a:p>
            <a:pPr algn="just">
              <a:lnSpc>
                <a:spcPts val="3570"/>
              </a:lnSpc>
            </a:pPr>
            <a:r>
              <a:rPr lang="ja-JP" altLang="en-US" sz="2100" b="1" spc="378" dirty="0">
                <a:solidFill>
                  <a:srgbClr val="241E17"/>
                </a:solidFill>
                <a:latin typeface="游明朝" panose="02020400000000000000" pitchFamily="18" charset="-128"/>
                <a:ea typeface="游明朝" panose="02020400000000000000" pitchFamily="18" charset="-128"/>
              </a:rPr>
              <a:t>本サンプルスライドに示されたアイデアを利用して出版物を作成する場合は、下記のように引用元を</a:t>
            </a:r>
            <a:endParaRPr lang="en-US" altLang="ja-JP" sz="2100" b="1" spc="378" dirty="0">
              <a:solidFill>
                <a:srgbClr val="241E17"/>
              </a:solidFill>
              <a:latin typeface="游明朝" panose="02020400000000000000" pitchFamily="18" charset="-128"/>
              <a:ea typeface="游明朝" panose="02020400000000000000" pitchFamily="18" charset="-128"/>
            </a:endParaRPr>
          </a:p>
          <a:p>
            <a:pPr algn="just">
              <a:lnSpc>
                <a:spcPts val="3570"/>
              </a:lnSpc>
            </a:pPr>
            <a:r>
              <a:rPr lang="ja-JP" altLang="en-US" sz="2100" b="1" spc="378" dirty="0">
                <a:solidFill>
                  <a:srgbClr val="241E17"/>
                </a:solidFill>
                <a:latin typeface="游明朝" panose="02020400000000000000" pitchFamily="18" charset="-128"/>
                <a:ea typeface="游明朝" panose="02020400000000000000" pitchFamily="18" charset="-128"/>
              </a:rPr>
              <a:t>明記してください。 </a:t>
            </a:r>
            <a:endParaRPr lang="en-US" altLang="ja-JP" sz="2100" b="1" spc="378"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22879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9CD8B2-0FC7-BE03-6E3F-1F01EC1B476E}"/>
              </a:ext>
            </a:extLst>
          </p:cNvPr>
          <p:cNvSpPr>
            <a:spLocks noGrp="1"/>
          </p:cNvSpPr>
          <p:nvPr>
            <p:ph type="ctrTitle"/>
          </p:nvPr>
        </p:nvSpPr>
        <p:spPr>
          <a:xfrm>
            <a:off x="2286000" y="1684338"/>
            <a:ext cx="13716000" cy="3581400"/>
          </a:xfrm>
        </p:spPr>
        <p:txBody>
          <a:bodyPr anchor="b"/>
          <a:lstStyle>
            <a:lvl1pPr algn="ctr">
              <a:defRPr sz="60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9E8F16C0-5F0F-32BF-F009-1DBCE6EC6FEC}"/>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EB221DED-BECA-527C-8A74-28D55131844D}"/>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04A9A1E5-77D7-D698-489A-C02420561B8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4C92FF80-EC65-FF0D-FC3D-36BB94D4BDAA}"/>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2152309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886D0-1C21-5F0D-2F45-25FC6FE3FD3C}"/>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945420EB-F246-1E4D-3071-6110ABB7AF94}"/>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70F578A1-537A-7F50-63A1-DD5E525932F6}"/>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25AB1053-E84E-21DB-E1B0-EFB713EDC2B4}"/>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8A5608F-CE12-0703-22EC-73C8AF9918C9}"/>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115382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B367D-068B-E8F4-0F20-2273791D4330}"/>
              </a:ext>
            </a:extLst>
          </p:cNvPr>
          <p:cNvSpPr>
            <a:spLocks noGrp="1"/>
          </p:cNvSpPr>
          <p:nvPr>
            <p:ph type="title"/>
          </p:nvPr>
        </p:nvSpPr>
        <p:spPr>
          <a:xfrm>
            <a:off x="1247775" y="2565400"/>
            <a:ext cx="15773400" cy="4278313"/>
          </a:xfrm>
        </p:spPr>
        <p:txBody>
          <a:bodyPr anchor="b"/>
          <a:lstStyle>
            <a:lvl1pPr>
              <a:defRPr sz="60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429A8070-3446-FE94-771C-F716030729D0}"/>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B042EEE-0A6C-D6A1-6351-F79A19CA0551}"/>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F9F33198-F539-7E85-DAA2-7B4B6A225F46}"/>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4BB99E36-B399-57B8-1F15-D2C555725EAD}"/>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609977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98800-DCAD-A0A5-309E-88DC8FC1E7FA}"/>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864B6DA4-22BD-00B6-91B6-A65332BE4E54}"/>
              </a:ext>
            </a:extLst>
          </p:cNvPr>
          <p:cNvSpPr>
            <a:spLocks noGrp="1"/>
          </p:cNvSpPr>
          <p:nvPr>
            <p:ph sz="half" idx="1"/>
          </p:nvPr>
        </p:nvSpPr>
        <p:spPr>
          <a:xfrm>
            <a:off x="1257300" y="2738438"/>
            <a:ext cx="7810500" cy="652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430D648C-A74E-309C-CC65-9ACDD5DF6770}"/>
              </a:ext>
            </a:extLst>
          </p:cNvPr>
          <p:cNvSpPr>
            <a:spLocks noGrp="1"/>
          </p:cNvSpPr>
          <p:nvPr>
            <p:ph sz="half" idx="2"/>
          </p:nvPr>
        </p:nvSpPr>
        <p:spPr>
          <a:xfrm>
            <a:off x="9220200" y="2738438"/>
            <a:ext cx="7810500" cy="652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592847FB-9345-538B-E79F-C4F3F3CEF273}"/>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96EE3F15-1C10-2510-7CA9-74F829106611}"/>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1870195D-A05A-9A7F-311D-61ED085E1C3F}"/>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292842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A7427-47D2-4F4E-9A3C-AE980A9CD051}" type="datetime1">
              <a:rPr lang="en-US" smtClean="0"/>
              <a:t>10/17/2024</a:t>
            </a:fld>
            <a:endParaRPr lang="en-US"/>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E6286-55B3-A880-4A22-C3C4C70F9C1E}"/>
              </a:ext>
            </a:extLst>
          </p:cNvPr>
          <p:cNvSpPr>
            <a:spLocks noGrp="1"/>
          </p:cNvSpPr>
          <p:nvPr>
            <p:ph type="title"/>
          </p:nvPr>
        </p:nvSpPr>
        <p:spPr>
          <a:xfrm>
            <a:off x="1260475" y="547688"/>
            <a:ext cx="15773400" cy="1989137"/>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466DE491-7AF8-E254-C231-36E96647463C}"/>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5AE372A-57FE-AD10-5AC3-55D6DB90F371}"/>
              </a:ext>
            </a:extLst>
          </p:cNvPr>
          <p:cNvSpPr>
            <a:spLocks noGrp="1"/>
          </p:cNvSpPr>
          <p:nvPr>
            <p:ph sz="half" idx="2"/>
          </p:nvPr>
        </p:nvSpPr>
        <p:spPr>
          <a:xfrm>
            <a:off x="1260475" y="3757613"/>
            <a:ext cx="7735888" cy="5527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E757805E-B42E-6C03-D84E-3B416A117B58}"/>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8429B0CC-54DA-F8E8-7350-5A96FF5AFD0A}"/>
              </a:ext>
            </a:extLst>
          </p:cNvPr>
          <p:cNvSpPr>
            <a:spLocks noGrp="1"/>
          </p:cNvSpPr>
          <p:nvPr>
            <p:ph sz="quarter" idx="4"/>
          </p:nvPr>
        </p:nvSpPr>
        <p:spPr>
          <a:xfrm>
            <a:off x="9258300" y="3757613"/>
            <a:ext cx="7775575" cy="5527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45C67FEE-0E85-493E-BD45-45AE407CD8DF}"/>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8" name="フッター プレースホルダー 7">
            <a:extLst>
              <a:ext uri="{FF2B5EF4-FFF2-40B4-BE49-F238E27FC236}">
                <a16:creationId xmlns:a16="http://schemas.microsoft.com/office/drawing/2014/main" id="{DFF1D3A8-70BB-F867-4071-2211E352AD01}"/>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7668F9D1-47AB-AD90-207B-30D15C1A1451}"/>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3818944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3B331E-5171-9F4C-9283-B4C8517E3C09}"/>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73DBEDFE-2072-0A1A-C6FE-05E8A6ED01F4}"/>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4" name="フッター プレースホルダー 3">
            <a:extLst>
              <a:ext uri="{FF2B5EF4-FFF2-40B4-BE49-F238E27FC236}">
                <a16:creationId xmlns:a16="http://schemas.microsoft.com/office/drawing/2014/main" id="{28C6EC3D-B9FA-CA1B-A5E8-60B503F97D87}"/>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8DEC5AD6-507D-4689-D1BA-914104F17BDA}"/>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347864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2BDCC5E-4F84-A50E-96B0-D637E42D6F71}"/>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3" name="フッター プレースホルダー 2">
            <a:extLst>
              <a:ext uri="{FF2B5EF4-FFF2-40B4-BE49-F238E27FC236}">
                <a16:creationId xmlns:a16="http://schemas.microsoft.com/office/drawing/2014/main" id="{FC0ED43E-AE35-E590-FFE5-8D1B41C9ED34}"/>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C142C8B7-29D4-D65E-5383-C5B4FA410A76}"/>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79285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89BDB-DA5E-4036-8450-B88121F5E8FE}"/>
              </a:ext>
            </a:extLst>
          </p:cNvPr>
          <p:cNvSpPr>
            <a:spLocks noGrp="1"/>
          </p:cNvSpPr>
          <p:nvPr>
            <p:ph type="title"/>
          </p:nvPr>
        </p:nvSpPr>
        <p:spPr>
          <a:xfrm>
            <a:off x="1260475" y="685800"/>
            <a:ext cx="5897563" cy="2400300"/>
          </a:xfrm>
        </p:spPr>
        <p:txBody>
          <a:bodyPr anchor="b"/>
          <a:lstStyle>
            <a:lvl1pPr>
              <a:defRPr sz="32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0DDC98D5-D32C-B61C-634F-0304D8D808E8}"/>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8E1E5DBE-CFB2-2E88-D148-ACA0BC6755CA}"/>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04E41C3-ADEB-C3B1-FD98-755EF6F0BD49}"/>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7B8835C7-CBC4-A222-402A-4FFAD4FD2991}"/>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692D86E2-852F-14D8-A855-673C48A8765D}"/>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709391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734A7F-1322-F98B-9534-2CB9C253F89A}"/>
              </a:ext>
            </a:extLst>
          </p:cNvPr>
          <p:cNvSpPr>
            <a:spLocks noGrp="1"/>
          </p:cNvSpPr>
          <p:nvPr>
            <p:ph type="title"/>
          </p:nvPr>
        </p:nvSpPr>
        <p:spPr>
          <a:xfrm>
            <a:off x="1260475" y="685800"/>
            <a:ext cx="5897563" cy="2400300"/>
          </a:xfrm>
        </p:spPr>
        <p:txBody>
          <a:bodyPr anchor="b"/>
          <a:lstStyle>
            <a:lvl1pPr>
              <a:defRPr sz="32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6873C188-96EF-B35E-D226-BE51A3C55F52}"/>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a:extLst>
              <a:ext uri="{FF2B5EF4-FFF2-40B4-BE49-F238E27FC236}">
                <a16:creationId xmlns:a16="http://schemas.microsoft.com/office/drawing/2014/main" id="{5357D5A6-A5A1-6DDB-08EC-F6BBCB4D1171}"/>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E6B9D7B-17A8-489B-2772-087D8134D96E}"/>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F31BC3C4-2CBE-D86B-28D4-6705BE778069}"/>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45F843B0-3B1E-7DE9-580E-2DEADB7C8E52}"/>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106844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2A99A-B187-B690-AC75-EF72FC466442}"/>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DCC70930-8744-BD87-DF6D-E60A16F5D4B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009D2DD9-CFA8-4887-ED9B-86000FC0A777}"/>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EFCEF6C0-6BBB-14CB-F675-CECE214B70F7}"/>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08666047-7CCD-7C42-C0F7-31363CE36307}"/>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2691366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8A2FB1-732A-1801-5395-DF640C86C844}"/>
              </a:ext>
            </a:extLst>
          </p:cNvPr>
          <p:cNvSpPr>
            <a:spLocks noGrp="1"/>
          </p:cNvSpPr>
          <p:nvPr>
            <p:ph type="title" orient="vert"/>
          </p:nvPr>
        </p:nvSpPr>
        <p:spPr>
          <a:xfrm>
            <a:off x="13087350" y="547688"/>
            <a:ext cx="3943350" cy="8718550"/>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A322F6BA-A43A-6F1C-3F0E-D896F14E2C04}"/>
              </a:ext>
            </a:extLst>
          </p:cNvPr>
          <p:cNvSpPr>
            <a:spLocks noGrp="1"/>
          </p:cNvSpPr>
          <p:nvPr>
            <p:ph type="body" orient="vert" idx="1"/>
          </p:nvPr>
        </p:nvSpPr>
        <p:spPr>
          <a:xfrm>
            <a:off x="1257300" y="547688"/>
            <a:ext cx="11677650" cy="8718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84FAD84A-69B9-E2C1-D969-09ABC43D6E18}"/>
              </a:ext>
            </a:extLst>
          </p:cNvPr>
          <p:cNvSpPr>
            <a:spLocks noGrp="1"/>
          </p:cNvSpPr>
          <p:nvPr>
            <p:ph type="dt" sz="half" idx="10"/>
          </p:nvPr>
        </p:nvSpPr>
        <p:spPr/>
        <p:txBody>
          <a:body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5CD1C06C-616D-0D0F-96FD-A30F3958766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6B6B6E1E-678C-C079-830B-DE9E7A8B012C}"/>
              </a:ext>
            </a:extLst>
          </p:cNvPr>
          <p:cNvSpPr>
            <a:spLocks noGrp="1"/>
          </p:cNvSpPr>
          <p:nvPr>
            <p:ph type="sldNum" sz="quarter" idx="12"/>
          </p:nvPr>
        </p:nvSpPr>
        <p:spPr/>
        <p:txBody>
          <a:bodyPr/>
          <a:lstStyle/>
          <a:p>
            <a:fld id="{95659AB5-022E-4430-9A41-FE552AE92009}" type="slidenum">
              <a:rPr lang="en-US" smtClean="0"/>
              <a:t>‹#›</a:t>
            </a:fld>
            <a:endParaRPr lang="en-US"/>
          </a:p>
        </p:txBody>
      </p:sp>
    </p:spTree>
    <p:extLst>
      <p:ext uri="{BB962C8B-B14F-4D97-AF65-F5344CB8AC3E}">
        <p14:creationId xmlns:p14="http://schemas.microsoft.com/office/powerpoint/2010/main" val="3142319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3DEB49-21EC-43FD-2FBB-6C288E941785}"/>
              </a:ext>
            </a:extLst>
          </p:cNvPr>
          <p:cNvSpPr>
            <a:spLocks noGrp="1"/>
          </p:cNvSpPr>
          <p:nvPr>
            <p:ph type="ctrTitle"/>
          </p:nvPr>
        </p:nvSpPr>
        <p:spPr>
          <a:xfrm>
            <a:off x="2286000" y="1684338"/>
            <a:ext cx="13716000" cy="3581400"/>
          </a:xfrm>
        </p:spPr>
        <p:txBody>
          <a:bodyPr anchor="b"/>
          <a:lstStyle>
            <a:lvl1pPr algn="ctr">
              <a:defRPr sz="6000"/>
            </a:lvl1pPr>
          </a:lstStyle>
          <a:p>
            <a:r>
              <a:rPr lang="ja-JP" altLang="en-US"/>
              <a:t>マスター タイトルの書式設定</a:t>
            </a:r>
            <a:endParaRPr lang="en-US"/>
          </a:p>
        </p:txBody>
      </p:sp>
      <p:sp>
        <p:nvSpPr>
          <p:cNvPr id="3" name="字幕 2">
            <a:extLst>
              <a:ext uri="{FF2B5EF4-FFF2-40B4-BE49-F238E27FC236}">
                <a16:creationId xmlns:a16="http://schemas.microsoft.com/office/drawing/2014/main" id="{22A6784C-A8E7-B390-C4F2-933F7D16B0FA}"/>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日付プレースホルダー 3">
            <a:extLst>
              <a:ext uri="{FF2B5EF4-FFF2-40B4-BE49-F238E27FC236}">
                <a16:creationId xmlns:a16="http://schemas.microsoft.com/office/drawing/2014/main" id="{C0AAE486-7C26-4C6C-CA8F-4288067DB374}"/>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176EF5FE-98D9-BEA3-C0AA-C93399F94539}"/>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371110A0-8FD9-274A-E35F-670721145C7F}"/>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1602565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E7069-56D8-481B-474A-946616D6A5CE}"/>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33943C6B-9D79-16DD-4446-16DAE998DBBB}"/>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2B73A2F3-FE41-8860-C2AE-623FB55EBD73}"/>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7A72204B-B9A0-22F7-37E6-576F7289708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F16EFF2E-EAD1-B63D-256D-D6EF16E943B6}"/>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1024294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B0155E-E760-B962-E4D6-49E6D8A72EAC}"/>
              </a:ext>
            </a:extLst>
          </p:cNvPr>
          <p:cNvSpPr>
            <a:spLocks noGrp="1"/>
          </p:cNvSpPr>
          <p:nvPr>
            <p:ph type="title"/>
          </p:nvPr>
        </p:nvSpPr>
        <p:spPr>
          <a:xfrm>
            <a:off x="1247775" y="2565400"/>
            <a:ext cx="15773400" cy="4278313"/>
          </a:xfrm>
        </p:spPr>
        <p:txBody>
          <a:bodyPr anchor="b"/>
          <a:lstStyle>
            <a:lvl1pPr>
              <a:defRPr sz="6000"/>
            </a:lvl1p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9E0E8460-518E-B528-D106-36BA566E1FBC}"/>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BFA2AC8-9CD9-3378-A6FA-47C041038920}"/>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77DACD87-DFFC-9EE1-041E-3FC7AC94245F}"/>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6B54A481-0A20-DF80-CC81-4B6C86985CC1}"/>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330320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D8F5F26-288D-23B2-7906-F01D06E09E54}"/>
              </a:ext>
            </a:extLst>
          </p:cNvPr>
          <p:cNvSpPr/>
          <p:nvPr userDrawn="1"/>
        </p:nvSpPr>
        <p:spPr>
          <a:xfrm>
            <a:off x="9563637" y="680781"/>
            <a:ext cx="8599481" cy="9055779"/>
          </a:xfrm>
          <a:custGeom>
            <a:avLst/>
            <a:gdLst/>
            <a:ahLst/>
            <a:cxnLst/>
            <a:rect l="l" t="t" r="r" b="b"/>
            <a:pathLst>
              <a:path w="8599481" h="9055779">
                <a:moveTo>
                  <a:pt x="0" y="0"/>
                </a:moveTo>
                <a:lnTo>
                  <a:pt x="8599481" y="0"/>
                </a:lnTo>
                <a:lnTo>
                  <a:pt x="8599481" y="9055779"/>
                </a:lnTo>
                <a:lnTo>
                  <a:pt x="0" y="9055779"/>
                </a:lnTo>
                <a:lnTo>
                  <a:pt x="0" y="0"/>
                </a:lnTo>
                <a:close/>
              </a:path>
            </a:pathLst>
          </a:custGeom>
          <a: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a:blipFill>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1326004"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a:t>
            </a:r>
            <a:fld id="{597B4248-E85A-4780-BA61-974EB438AB4C}" type="slidenum">
              <a:rPr kumimoji="1" lang="en-US" altLang="ja-JP" sz="2400" b="1" smtClean="0">
                <a:latin typeface="游明朝" panose="02020400000000000000" pitchFamily="18" charset="-128"/>
                <a:ea typeface="游明朝" panose="02020400000000000000" pitchFamily="18" charset="-128"/>
              </a:rPr>
              <a:t>‹#›</a:t>
            </a:fld>
            <a:r>
              <a:rPr kumimoji="1" lang="en-US" altLang="ja-JP" sz="2400" b="1" dirty="0">
                <a:latin typeface="游明朝" panose="02020400000000000000" pitchFamily="18" charset="-128"/>
                <a:ea typeface="游明朝" panose="02020400000000000000" pitchFamily="18" charset="-128"/>
              </a:rPr>
              <a:t>  </a:t>
            </a:r>
            <a:endParaRPr kumimoji="1" lang="ja-JP" altLang="en-US" sz="2400" b="1" dirty="0">
              <a:latin typeface="游明朝" panose="02020400000000000000" pitchFamily="18" charset="-128"/>
              <a:ea typeface="游明朝" panose="02020400000000000000" pitchFamily="18" charset="-128"/>
            </a:endParaRPr>
          </a:p>
        </p:txBody>
      </p:sp>
      <p:sp>
        <p:nvSpPr>
          <p:cNvPr id="3" name="TextBox 5">
            <a:extLst>
              <a:ext uri="{FF2B5EF4-FFF2-40B4-BE49-F238E27FC236}">
                <a16:creationId xmlns:a16="http://schemas.microsoft.com/office/drawing/2014/main" id="{762EA81E-522D-C86C-407A-853825138162}"/>
              </a:ext>
            </a:extLst>
          </p:cNvPr>
          <p:cNvSpPr txBox="1"/>
          <p:nvPr userDrawn="1"/>
        </p:nvSpPr>
        <p:spPr>
          <a:xfrm>
            <a:off x="936171" y="1185794"/>
            <a:ext cx="7380514" cy="1102866"/>
          </a:xfrm>
          <a:prstGeom prst="rect">
            <a:avLst/>
          </a:prstGeom>
        </p:spPr>
        <p:txBody>
          <a:bodyPr wrap="square" lIns="0" tIns="0" rIns="0" bIns="0" rtlCol="0" anchor="t">
            <a:spAutoFit/>
          </a:bodyPr>
          <a:lstStyle/>
          <a:p>
            <a:pPr>
              <a:lnSpc>
                <a:spcPts val="8639"/>
              </a:lnSpc>
            </a:pPr>
            <a:r>
              <a:rPr lang="en-US" sz="7199" dirty="0">
                <a:solidFill>
                  <a:srgbClr val="B6AAA2"/>
                </a:solidFill>
                <a:latin typeface="Kunstler Script" panose="030304020206070D0D06" pitchFamily="66" charset="0"/>
              </a:rPr>
              <a:t>Future Design</a:t>
            </a:r>
            <a:r>
              <a:rPr lang="ja-JP" altLang="en-US" sz="7199" dirty="0">
                <a:solidFill>
                  <a:srgbClr val="B6AAA2"/>
                </a:solidFill>
                <a:latin typeface="Kunstler Script" panose="030304020206070D0D06" pitchFamily="66" charset="0"/>
              </a:rPr>
              <a:t> </a:t>
            </a:r>
            <a:r>
              <a:rPr lang="en-US" altLang="ja-JP" sz="7199" dirty="0">
                <a:solidFill>
                  <a:srgbClr val="B6AAA2"/>
                </a:solidFill>
                <a:latin typeface="Kunstler Script" panose="030304020206070D0D06" pitchFamily="66" charset="0"/>
              </a:rPr>
              <a:t>Workshop</a:t>
            </a:r>
            <a:endParaRPr lang="en-US" sz="7199" dirty="0">
              <a:solidFill>
                <a:srgbClr val="B6AAA2"/>
              </a:solidFill>
              <a:latin typeface="Kunstler Script" panose="030304020206070D0D06" pitchFamily="66" charset="0"/>
            </a:endParaRPr>
          </a:p>
        </p:txBody>
      </p:sp>
      <p:sp>
        <p:nvSpPr>
          <p:cNvPr id="7" name="AutoShape 2">
            <a:extLst>
              <a:ext uri="{FF2B5EF4-FFF2-40B4-BE49-F238E27FC236}">
                <a16:creationId xmlns:a16="http://schemas.microsoft.com/office/drawing/2014/main" id="{7063330D-BA5F-D8B5-7CB6-6145F314DFAD}"/>
              </a:ext>
            </a:extLst>
          </p:cNvPr>
          <p:cNvSpPr/>
          <p:nvPr userDrawn="1"/>
        </p:nvSpPr>
        <p:spPr>
          <a:xfrm>
            <a:off x="936171" y="6134100"/>
            <a:ext cx="7638613" cy="19053"/>
          </a:xfrm>
          <a:prstGeom prst="line">
            <a:avLst/>
          </a:prstGeom>
          <a:ln w="38100" cap="flat">
            <a:solidFill>
              <a:srgbClr val="AEA29D"/>
            </a:solidFill>
            <a:prstDash val="solid"/>
            <a:headEnd type="none" w="sm" len="sm"/>
            <a:tailEnd type="none" w="sm" len="sm"/>
          </a:ln>
        </p:spPr>
      </p:sp>
      <p:sp>
        <p:nvSpPr>
          <p:cNvPr id="2" name="TextBox 9">
            <a:extLst>
              <a:ext uri="{FF2B5EF4-FFF2-40B4-BE49-F238E27FC236}">
                <a16:creationId xmlns:a16="http://schemas.microsoft.com/office/drawing/2014/main" id="{E54440C1-48A3-DFAF-2320-0502224A75DE}"/>
              </a:ext>
            </a:extLst>
          </p:cNvPr>
          <p:cNvSpPr txBox="1"/>
          <p:nvPr userDrawn="1"/>
        </p:nvSpPr>
        <p:spPr>
          <a:xfrm>
            <a:off x="1108364" y="9258300"/>
            <a:ext cx="3311236" cy="472817"/>
          </a:xfrm>
          <a:prstGeom prst="rect">
            <a:avLst/>
          </a:prstGeom>
        </p:spPr>
        <p:txBody>
          <a:bodyPr wrap="square" lIns="0" tIns="0" rIns="0" bIns="0" rtlCol="0" anchor="t">
            <a:spAutoFit/>
          </a:bodyPr>
          <a:lstStyle/>
          <a:p>
            <a:pPr>
              <a:lnSpc>
                <a:spcPts val="3919"/>
              </a:lnSpc>
            </a:pPr>
            <a:r>
              <a:rPr lang="en-US" altLang="ja-JP" sz="2799" b="1" spc="279" dirty="0">
                <a:solidFill>
                  <a:srgbClr val="241E17"/>
                </a:solidFill>
                <a:latin typeface="游明朝" panose="02020400000000000000" pitchFamily="18" charset="-128"/>
                <a:ea typeface="游明朝" panose="02020400000000000000" pitchFamily="18" charset="-128"/>
              </a:rPr>
              <a:t>©2024</a:t>
            </a:r>
            <a:r>
              <a:rPr lang="ja-JP" altLang="en-US" sz="2799" b="1" spc="279" dirty="0">
                <a:solidFill>
                  <a:srgbClr val="241E17"/>
                </a:solidFill>
                <a:latin typeface="游明朝" panose="02020400000000000000" pitchFamily="18" charset="-128"/>
                <a:ea typeface="游明朝" panose="02020400000000000000" pitchFamily="18" charset="-128"/>
              </a:rPr>
              <a:t> </a:t>
            </a:r>
            <a:r>
              <a:rPr lang="en-US" altLang="ja-JP" sz="2799" b="1" spc="279" dirty="0">
                <a:solidFill>
                  <a:srgbClr val="241E17"/>
                </a:solidFill>
                <a:latin typeface="游明朝" panose="02020400000000000000" pitchFamily="18" charset="-128"/>
                <a:ea typeface="游明朝" panose="02020400000000000000" pitchFamily="18" charset="-128"/>
              </a:rPr>
              <a:t>Nakagawa</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6" name="テキスト ボックス 5">
            <a:extLst>
              <a:ext uri="{FF2B5EF4-FFF2-40B4-BE49-F238E27FC236}">
                <a16:creationId xmlns:a16="http://schemas.microsoft.com/office/drawing/2014/main" id="{55C1F852-B33B-F434-3529-3CC53B1B6ADB}"/>
              </a:ext>
            </a:extLst>
          </p:cNvPr>
          <p:cNvSpPr txBox="1"/>
          <p:nvPr userDrawn="1"/>
        </p:nvSpPr>
        <p:spPr>
          <a:xfrm>
            <a:off x="10318612" y="9140765"/>
            <a:ext cx="7849949" cy="707886"/>
          </a:xfrm>
          <a:prstGeom prst="rect">
            <a:avLst/>
          </a:prstGeom>
          <a:noFill/>
        </p:spPr>
        <p:txBody>
          <a:bodyPr wrap="square" rtlCol="0">
            <a:spAutoFit/>
          </a:bodyPr>
          <a:lstStyle/>
          <a:p>
            <a:r>
              <a:rPr kumimoji="1" lang="ja-JP" altLang="en-US" sz="2000" b="1" dirty="0">
                <a:latin typeface="游明朝" panose="02020400000000000000" pitchFamily="18" charset="-128"/>
                <a:ea typeface="游明朝" panose="02020400000000000000" pitchFamily="18" charset="-128"/>
              </a:rPr>
              <a:t>本資料は中川善典（</a:t>
            </a:r>
            <a:r>
              <a:rPr kumimoji="1" lang="en-US" altLang="ja-JP" sz="2000" b="1" dirty="0">
                <a:latin typeface="游明朝" panose="02020400000000000000" pitchFamily="18" charset="-128"/>
                <a:ea typeface="游明朝" panose="02020400000000000000" pitchFamily="18" charset="-128"/>
              </a:rPr>
              <a:t>2024</a:t>
            </a:r>
            <a:r>
              <a:rPr kumimoji="1" lang="ja-JP" altLang="en-US" sz="2000" b="1" dirty="0">
                <a:latin typeface="游明朝" panose="02020400000000000000" pitchFamily="18" charset="-128"/>
                <a:ea typeface="游明朝" panose="02020400000000000000" pitchFamily="18" charset="-128"/>
              </a:rPr>
              <a:t>）</a:t>
            </a:r>
            <a:r>
              <a:rPr kumimoji="1" lang="en-US" altLang="ja-JP" sz="2000" b="1" dirty="0">
                <a:latin typeface="游明朝" panose="02020400000000000000" pitchFamily="18" charset="-128"/>
                <a:ea typeface="游明朝" panose="02020400000000000000" pitchFamily="18" charset="-128"/>
              </a:rPr>
              <a:t>『 </a:t>
            </a:r>
            <a:r>
              <a:rPr kumimoji="1" lang="ja-JP" altLang="en-US" sz="2000" b="1" dirty="0">
                <a:latin typeface="游明朝" panose="02020400000000000000" pitchFamily="18" charset="-128"/>
                <a:ea typeface="游明朝" panose="02020400000000000000" pitchFamily="18" charset="-128"/>
              </a:rPr>
              <a:t>フューチャー・デザイン実践のために 第</a:t>
            </a:r>
            <a:r>
              <a:rPr kumimoji="1" lang="en-US" altLang="ja-JP" sz="2000" b="1" dirty="0">
                <a:latin typeface="游明朝" panose="02020400000000000000" pitchFamily="18" charset="-128"/>
                <a:ea typeface="游明朝" panose="02020400000000000000" pitchFamily="18" charset="-128"/>
              </a:rPr>
              <a:t>1</a:t>
            </a:r>
            <a:r>
              <a:rPr kumimoji="1" lang="ja-JP" altLang="en-US" sz="2000" b="1" dirty="0">
                <a:latin typeface="游明朝" panose="02020400000000000000" pitchFamily="18" charset="-128"/>
                <a:ea typeface="游明朝" panose="02020400000000000000" pitchFamily="18" charset="-128"/>
              </a:rPr>
              <a:t>版</a:t>
            </a:r>
            <a:r>
              <a:rPr kumimoji="1" lang="en-US" altLang="ja-JP" sz="2000" b="1" dirty="0">
                <a:latin typeface="游明朝" panose="02020400000000000000" pitchFamily="18" charset="-128"/>
                <a:ea typeface="游明朝" panose="02020400000000000000" pitchFamily="18" charset="-128"/>
              </a:rPr>
              <a:t>』</a:t>
            </a:r>
            <a:r>
              <a:rPr kumimoji="1" lang="ja-JP" altLang="en-US" sz="2000" b="1" dirty="0">
                <a:latin typeface="游明朝" panose="02020400000000000000" pitchFamily="18" charset="-128"/>
                <a:ea typeface="游明朝" panose="02020400000000000000" pitchFamily="18" charset="-128"/>
              </a:rPr>
              <a:t>に収められたサンプルスライドに基づいています。</a:t>
            </a:r>
            <a:endParaRPr kumimoji="1" lang="en-US" altLang="ja-JP" sz="2000" b="1"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229286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A1BA58-FFD9-E361-3728-D9D80E75DE77}"/>
              </a:ext>
            </a:extLst>
          </p:cNvPr>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079E6856-25D4-5E0B-F81D-79F36DE08A6F}"/>
              </a:ext>
            </a:extLst>
          </p:cNvPr>
          <p:cNvSpPr>
            <a:spLocks noGrp="1"/>
          </p:cNvSpPr>
          <p:nvPr>
            <p:ph sz="half" idx="1"/>
          </p:nvPr>
        </p:nvSpPr>
        <p:spPr>
          <a:xfrm>
            <a:off x="1257300" y="2738438"/>
            <a:ext cx="7810500" cy="652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a:extLst>
              <a:ext uri="{FF2B5EF4-FFF2-40B4-BE49-F238E27FC236}">
                <a16:creationId xmlns:a16="http://schemas.microsoft.com/office/drawing/2014/main" id="{E3829FFE-D0C1-FD20-AC0D-1FE4851DD37B}"/>
              </a:ext>
            </a:extLst>
          </p:cNvPr>
          <p:cNvSpPr>
            <a:spLocks noGrp="1"/>
          </p:cNvSpPr>
          <p:nvPr>
            <p:ph sz="half" idx="2"/>
          </p:nvPr>
        </p:nvSpPr>
        <p:spPr>
          <a:xfrm>
            <a:off x="9220200" y="2738438"/>
            <a:ext cx="7810500" cy="652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4">
            <a:extLst>
              <a:ext uri="{FF2B5EF4-FFF2-40B4-BE49-F238E27FC236}">
                <a16:creationId xmlns:a16="http://schemas.microsoft.com/office/drawing/2014/main" id="{BD6CA287-0498-BD97-8F11-CC51F7D62CEA}"/>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90813CDF-2BB1-41AC-21BA-3D49E878F9B8}"/>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AF0C6FFD-D5DD-F8B3-84F8-2D18DBF17F80}"/>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2894055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4F29AB-19BD-A97C-BD63-D4EB1B3A7BC1}"/>
              </a:ext>
            </a:extLst>
          </p:cNvPr>
          <p:cNvSpPr>
            <a:spLocks noGrp="1"/>
          </p:cNvSpPr>
          <p:nvPr>
            <p:ph type="title"/>
          </p:nvPr>
        </p:nvSpPr>
        <p:spPr>
          <a:xfrm>
            <a:off x="1260475" y="547688"/>
            <a:ext cx="15773400" cy="1989137"/>
          </a:xfrm>
        </p:spPr>
        <p:txBody>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B3166807-436E-BC28-06F0-2064F726F5E3}"/>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3F340A8-8D06-37DC-9243-0A5105BE7F7C}"/>
              </a:ext>
            </a:extLst>
          </p:cNvPr>
          <p:cNvSpPr>
            <a:spLocks noGrp="1"/>
          </p:cNvSpPr>
          <p:nvPr>
            <p:ph sz="half" idx="2"/>
          </p:nvPr>
        </p:nvSpPr>
        <p:spPr>
          <a:xfrm>
            <a:off x="1260475" y="3757613"/>
            <a:ext cx="7735888" cy="5527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a:extLst>
              <a:ext uri="{FF2B5EF4-FFF2-40B4-BE49-F238E27FC236}">
                <a16:creationId xmlns:a16="http://schemas.microsoft.com/office/drawing/2014/main" id="{0FB16510-1E72-461E-3C14-AC32412FC216}"/>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5C7CD7A-E5C9-FA95-6F53-8041FD3D440D}"/>
              </a:ext>
            </a:extLst>
          </p:cNvPr>
          <p:cNvSpPr>
            <a:spLocks noGrp="1"/>
          </p:cNvSpPr>
          <p:nvPr>
            <p:ph sz="quarter" idx="4"/>
          </p:nvPr>
        </p:nvSpPr>
        <p:spPr>
          <a:xfrm>
            <a:off x="9258300" y="3757613"/>
            <a:ext cx="7775575" cy="55276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6">
            <a:extLst>
              <a:ext uri="{FF2B5EF4-FFF2-40B4-BE49-F238E27FC236}">
                <a16:creationId xmlns:a16="http://schemas.microsoft.com/office/drawing/2014/main" id="{1877F1BC-D960-49D8-65E7-E320DE9C64C2}"/>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8" name="フッター プレースホルダー 7">
            <a:extLst>
              <a:ext uri="{FF2B5EF4-FFF2-40B4-BE49-F238E27FC236}">
                <a16:creationId xmlns:a16="http://schemas.microsoft.com/office/drawing/2014/main" id="{4CD8FAAE-A218-ADF2-258A-1E2EC6DFDE8A}"/>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0517F57A-616C-1EB9-29D2-DC746ECA5E07}"/>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3010115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77D56-A8BA-BA87-D13F-585406091852}"/>
              </a:ext>
            </a:extLst>
          </p:cNvPr>
          <p:cNvSpPr>
            <a:spLocks noGrp="1"/>
          </p:cNvSpPr>
          <p:nvPr>
            <p:ph type="title"/>
          </p:nvPr>
        </p:nvSpPr>
        <p:spPr/>
        <p:txBody>
          <a:bodyPr/>
          <a:lstStyle/>
          <a:p>
            <a:r>
              <a:rPr lang="ja-JP" altLang="en-US"/>
              <a:t>マスター タイトルの書式設定</a:t>
            </a:r>
            <a:endParaRPr lang="en-US"/>
          </a:p>
        </p:txBody>
      </p:sp>
      <p:sp>
        <p:nvSpPr>
          <p:cNvPr id="3" name="日付プレースホルダー 2">
            <a:extLst>
              <a:ext uri="{FF2B5EF4-FFF2-40B4-BE49-F238E27FC236}">
                <a16:creationId xmlns:a16="http://schemas.microsoft.com/office/drawing/2014/main" id="{4E2308CA-9C9C-B712-BECE-569DFA32FAC5}"/>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4" name="フッター プレースホルダー 3">
            <a:extLst>
              <a:ext uri="{FF2B5EF4-FFF2-40B4-BE49-F238E27FC236}">
                <a16:creationId xmlns:a16="http://schemas.microsoft.com/office/drawing/2014/main" id="{6951DB6F-E7ED-7CE1-EF05-7102403D7524}"/>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55D30F96-5DD9-958A-1266-EE413A5E6F74}"/>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2505054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47BD607-F0D1-649B-F0FD-68C7D7C25CB4}"/>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3" name="フッター プレースホルダー 2">
            <a:extLst>
              <a:ext uri="{FF2B5EF4-FFF2-40B4-BE49-F238E27FC236}">
                <a16:creationId xmlns:a16="http://schemas.microsoft.com/office/drawing/2014/main" id="{8B3D3FF0-3FEB-76E6-9A14-EBD8C87856AA}"/>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50299AF5-B464-78DC-6CA9-8CE1CFA259D7}"/>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4286408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7274E-8E06-2152-16F2-B902BAAED946}"/>
              </a:ext>
            </a:extLst>
          </p:cNvPr>
          <p:cNvSpPr>
            <a:spLocks noGrp="1"/>
          </p:cNvSpPr>
          <p:nvPr>
            <p:ph type="title"/>
          </p:nvPr>
        </p:nvSpPr>
        <p:spPr>
          <a:xfrm>
            <a:off x="1260475" y="685800"/>
            <a:ext cx="5897563" cy="2400300"/>
          </a:xfrm>
        </p:spPr>
        <p:txBody>
          <a:bodyPr anchor="b"/>
          <a:lstStyle>
            <a:lvl1pPr>
              <a:defRPr sz="3200"/>
            </a:lvl1pPr>
          </a:lstStyle>
          <a:p>
            <a:r>
              <a:rPr lang="ja-JP" altLang="en-US"/>
              <a:t>マスター タイトルの書式設定</a:t>
            </a:r>
            <a:endParaRPr lang="en-US"/>
          </a:p>
        </p:txBody>
      </p:sp>
      <p:sp>
        <p:nvSpPr>
          <p:cNvPr id="3" name="コンテンツ プレースホルダー 2">
            <a:extLst>
              <a:ext uri="{FF2B5EF4-FFF2-40B4-BE49-F238E27FC236}">
                <a16:creationId xmlns:a16="http://schemas.microsoft.com/office/drawing/2014/main" id="{B7774231-141A-D377-19F0-4ACBEA259FF8}"/>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a:extLst>
              <a:ext uri="{FF2B5EF4-FFF2-40B4-BE49-F238E27FC236}">
                <a16:creationId xmlns:a16="http://schemas.microsoft.com/office/drawing/2014/main" id="{9210E697-03F0-FA54-A512-10938F9606B7}"/>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BD5E7914-EB34-42E0-4D30-73D381930112}"/>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50153502-88FF-0C5F-A130-A39BEEDF390B}"/>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FFBBF864-E9CC-0BC3-4C02-603E12223F5F}"/>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3481960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80CD4-2077-DD5B-A7B1-D878B26809B7}"/>
              </a:ext>
            </a:extLst>
          </p:cNvPr>
          <p:cNvSpPr>
            <a:spLocks noGrp="1"/>
          </p:cNvSpPr>
          <p:nvPr>
            <p:ph type="title"/>
          </p:nvPr>
        </p:nvSpPr>
        <p:spPr>
          <a:xfrm>
            <a:off x="1260475" y="685800"/>
            <a:ext cx="5897563" cy="2400300"/>
          </a:xfrm>
        </p:spPr>
        <p:txBody>
          <a:bodyPr anchor="b"/>
          <a:lstStyle>
            <a:lvl1pPr>
              <a:defRPr sz="3200"/>
            </a:lvl1pPr>
          </a:lstStyle>
          <a:p>
            <a:r>
              <a:rPr lang="ja-JP" altLang="en-US"/>
              <a:t>マスター タイトルの書式設定</a:t>
            </a:r>
            <a:endParaRPr lang="en-US"/>
          </a:p>
        </p:txBody>
      </p:sp>
      <p:sp>
        <p:nvSpPr>
          <p:cNvPr id="3" name="図プレースホルダー 2">
            <a:extLst>
              <a:ext uri="{FF2B5EF4-FFF2-40B4-BE49-F238E27FC236}">
                <a16:creationId xmlns:a16="http://schemas.microsoft.com/office/drawing/2014/main" id="{C9141860-D153-20FA-481B-71DB649F2D80}"/>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ー 3">
            <a:extLst>
              <a:ext uri="{FF2B5EF4-FFF2-40B4-BE49-F238E27FC236}">
                <a16:creationId xmlns:a16="http://schemas.microsoft.com/office/drawing/2014/main" id="{A859CDFF-0939-A335-E91F-6EC98DC43862}"/>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E2F5F2F-D87B-67C4-806F-8F2CE393B14B}"/>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6" name="フッター プレースホルダー 5">
            <a:extLst>
              <a:ext uri="{FF2B5EF4-FFF2-40B4-BE49-F238E27FC236}">
                <a16:creationId xmlns:a16="http://schemas.microsoft.com/office/drawing/2014/main" id="{0F16FC3B-BBDB-6954-23B2-1FD7E88C0742}"/>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1F3E91B5-8D8F-82F0-CA9D-FD4F24D91DC9}"/>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1617204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E1B33-9AF5-A5AD-876E-9CBF06AF2EDC}"/>
              </a:ext>
            </a:extLst>
          </p:cNvPr>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02C6EA0C-9C4F-0268-569A-6BCC580EC7B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130242B3-3E58-4FD1-635D-300B19DB4720}"/>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C74324E1-E520-69F2-DD90-50560F92FD81}"/>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DCE209C3-17A4-D0CF-0DD9-51CF06C66E36}"/>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759169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F50D74-1D58-A38F-472E-8105E7A4C146}"/>
              </a:ext>
            </a:extLst>
          </p:cNvPr>
          <p:cNvSpPr>
            <a:spLocks noGrp="1"/>
          </p:cNvSpPr>
          <p:nvPr>
            <p:ph type="title" orient="vert"/>
          </p:nvPr>
        </p:nvSpPr>
        <p:spPr>
          <a:xfrm>
            <a:off x="13087350" y="547688"/>
            <a:ext cx="3943350" cy="8718550"/>
          </a:xfrm>
        </p:spPr>
        <p:txBody>
          <a:bodyPr vert="eaVert"/>
          <a:lstStyle/>
          <a:p>
            <a:r>
              <a:rPr lang="ja-JP" altLang="en-US"/>
              <a:t>マスター タイトルの書式設定</a:t>
            </a:r>
            <a:endParaRPr lang="en-US"/>
          </a:p>
        </p:txBody>
      </p:sp>
      <p:sp>
        <p:nvSpPr>
          <p:cNvPr id="3" name="縦書きテキスト プレースホルダー 2">
            <a:extLst>
              <a:ext uri="{FF2B5EF4-FFF2-40B4-BE49-F238E27FC236}">
                <a16:creationId xmlns:a16="http://schemas.microsoft.com/office/drawing/2014/main" id="{A14BD133-D063-C03B-8E8C-5B8BDD71FA18}"/>
              </a:ext>
            </a:extLst>
          </p:cNvPr>
          <p:cNvSpPr>
            <a:spLocks noGrp="1"/>
          </p:cNvSpPr>
          <p:nvPr>
            <p:ph type="body" orient="vert" idx="1"/>
          </p:nvPr>
        </p:nvSpPr>
        <p:spPr>
          <a:xfrm>
            <a:off x="1257300" y="547688"/>
            <a:ext cx="11677650" cy="8718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0696F6D3-A325-1282-6EED-A88C30C8A9FD}"/>
              </a:ext>
            </a:extLst>
          </p:cNvPr>
          <p:cNvSpPr>
            <a:spLocks noGrp="1"/>
          </p:cNvSpPr>
          <p:nvPr>
            <p:ph type="dt" sz="half" idx="10"/>
          </p:nvPr>
        </p:nvSpPr>
        <p:spPr/>
        <p:txBody>
          <a:body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73B9A173-DBBE-1BBF-ECC3-646AD3F48478}"/>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A3C3CA41-1697-752A-0B8C-105BAB16AC85}"/>
              </a:ext>
            </a:extLst>
          </p:cNvPr>
          <p:cNvSpPr>
            <a:spLocks noGrp="1"/>
          </p:cNvSpPr>
          <p:nvPr>
            <p:ph type="sldNum" sz="quarter" idx="12"/>
          </p:nvPr>
        </p:nvSpPr>
        <p:spPr/>
        <p:txBody>
          <a:bodyPr/>
          <a:lstStyle/>
          <a:p>
            <a:fld id="{EA1C4E57-BA6C-49B5-BA6B-09A6FF30A7DB}" type="slidenum">
              <a:rPr lang="en-US" smtClean="0"/>
              <a:t>‹#›</a:t>
            </a:fld>
            <a:endParaRPr lang="en-US"/>
          </a:p>
        </p:txBody>
      </p:sp>
    </p:spTree>
    <p:extLst>
      <p:ext uri="{BB962C8B-B14F-4D97-AF65-F5344CB8AC3E}">
        <p14:creationId xmlns:p14="http://schemas.microsoft.com/office/powerpoint/2010/main" val="221786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EE1907-0EFC-1E06-C79A-59827E7B96F9}"/>
              </a:ext>
            </a:extLst>
          </p:cNvPr>
          <p:cNvPicPr>
            <a:picLocks noChangeAspect="1"/>
          </p:cNvPicPr>
          <p:nvPr/>
        </p:nvPicPr>
        <p:blipFill>
          <a:blip r:embed="rId2">
            <a:alphaModFix amt="70000"/>
          </a:blip>
          <a:srcRect l="33311" r="33311"/>
          <a:stretch>
            <a:fillRect/>
          </a:stretch>
        </p:blipFill>
        <p:spPr>
          <a:xfrm>
            <a:off x="13137785" y="0"/>
            <a:ext cx="5150215" cy="10287000"/>
          </a:xfrm>
          <a:prstGeom prst="rect">
            <a:avLst/>
          </a:prstGeom>
        </p:spPr>
      </p:pic>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3176000" cy="0"/>
          </a:xfrm>
          <a:prstGeom prst="line">
            <a:avLst/>
          </a:prstGeom>
          <a:ln w="38100" cap="flat">
            <a:solidFill>
              <a:srgbClr val="AEA29D"/>
            </a:solidFill>
            <a:prstDash val="solid"/>
            <a:headEnd type="none" w="sm" len="sm"/>
            <a:tailEnd type="none" w="sm" len="sm"/>
          </a:ln>
        </p:spPr>
      </p:sp>
    </p:spTree>
    <p:extLst>
      <p:ext uri="{BB962C8B-B14F-4D97-AF65-F5344CB8AC3E}">
        <p14:creationId xmlns:p14="http://schemas.microsoft.com/office/powerpoint/2010/main" val="36284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4BEE5F1-5358-05B3-F514-04034A86E6A8}"/>
              </a:ext>
            </a:extLst>
          </p:cNvPr>
          <p:cNvGrpSpPr/>
          <p:nvPr userDrawn="1"/>
        </p:nvGrpSpPr>
        <p:grpSpPr>
          <a:xfrm>
            <a:off x="-329" y="-5443"/>
            <a:ext cx="18288000" cy="6226608"/>
            <a:chOff x="0" y="0"/>
            <a:chExt cx="24384000" cy="8302144"/>
          </a:xfrm>
        </p:grpSpPr>
        <p:pic>
          <p:nvPicPr>
            <p:cNvPr id="4" name="Picture 3">
              <a:extLst>
                <a:ext uri="{FF2B5EF4-FFF2-40B4-BE49-F238E27FC236}">
                  <a16:creationId xmlns:a16="http://schemas.microsoft.com/office/drawing/2014/main" id="{C74F5E22-8DEB-3338-289B-92B146F41E8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Lst>
            </a:blip>
            <a:srcRect t="7015" b="7015"/>
            <a:stretch>
              <a:fillRect/>
            </a:stretch>
          </p:blipFill>
          <p:spPr>
            <a:xfrm>
              <a:off x="0" y="0"/>
              <a:ext cx="24384000" cy="8302144"/>
            </a:xfrm>
            <a:prstGeom prst="rect">
              <a:avLst/>
            </a:prstGeom>
          </p:spPr>
        </p:pic>
      </p:gr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1247457" cy="461665"/>
          </a:xfrm>
          <a:prstGeom prst="rect">
            <a:avLst/>
          </a:prstGeom>
          <a:noFill/>
        </p:spPr>
        <p:txBody>
          <a:bodyPr wrap="none" rtlCol="0">
            <a:spAutoFit/>
          </a:bodyPr>
          <a:lstStyle/>
          <a:p>
            <a:r>
              <a:rPr kumimoji="1" lang="en-US" altLang="ja-JP" sz="2400" b="1" dirty="0">
                <a:solidFill>
                  <a:schemeClr val="bg1"/>
                </a:solidFill>
                <a:latin typeface="游明朝" panose="02020400000000000000" pitchFamily="18" charset="-128"/>
                <a:ea typeface="游明朝" panose="02020400000000000000" pitchFamily="18" charset="-128"/>
              </a:rPr>
              <a:t>Page</a:t>
            </a:r>
            <a:fld id="{9A3A9AF5-F46C-4F55-B38A-157841986529}" type="slidenum">
              <a:rPr kumimoji="1" lang="en-US" altLang="ja-JP" sz="2400" b="1" smtClean="0">
                <a:solidFill>
                  <a:schemeClr val="bg1"/>
                </a:solidFill>
                <a:latin typeface="游明朝" panose="02020400000000000000" pitchFamily="18" charset="-128"/>
                <a:ea typeface="游明朝" panose="02020400000000000000" pitchFamily="18" charset="-128"/>
              </a:rPr>
              <a:t>‹#›</a:t>
            </a:fld>
            <a:r>
              <a:rPr kumimoji="1" lang="en-US" altLang="ja-JP" sz="2400" b="1" dirty="0">
                <a:solidFill>
                  <a:schemeClr val="bg1"/>
                </a:solidFill>
                <a:latin typeface="游明朝" panose="02020400000000000000" pitchFamily="18" charset="-128"/>
                <a:ea typeface="游明朝" panose="02020400000000000000" pitchFamily="18" charset="-128"/>
              </a:rPr>
              <a:t> </a:t>
            </a:r>
            <a:endParaRPr kumimoji="1" lang="ja-JP" altLang="en-US" sz="2400" b="1" dirty="0">
              <a:solidFill>
                <a:schemeClr val="bg1"/>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59630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1247457"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a:t>
            </a:r>
            <a:fld id="{1957F844-5044-4210-993B-C523ED96C5FA}" type="slidenum">
              <a:rPr kumimoji="1" lang="en-US" altLang="ja-JP" sz="2400" b="1" smtClean="0">
                <a:latin typeface="游明朝" panose="02020400000000000000" pitchFamily="18" charset="-128"/>
                <a:ea typeface="游明朝" panose="02020400000000000000" pitchFamily="18" charset="-128"/>
              </a:rPr>
              <a:t>‹#›</a:t>
            </a:fld>
            <a:r>
              <a:rPr kumimoji="1" lang="en-US" altLang="ja-JP" sz="2400" b="1" dirty="0">
                <a:latin typeface="游明朝" panose="02020400000000000000" pitchFamily="18" charset="-128"/>
                <a:ea typeface="游明朝" panose="02020400000000000000" pitchFamily="18" charset="-128"/>
              </a:rPr>
              <a:t> </a:t>
            </a:r>
            <a:endParaRPr kumimoji="1" lang="ja-JP" altLang="en-US" sz="2400" b="1" dirty="0">
              <a:latin typeface="游明朝" panose="02020400000000000000" pitchFamily="18" charset="-128"/>
              <a:ea typeface="游明朝" panose="02020400000000000000" pitchFamily="18" charset="-128"/>
            </a:endParaRPr>
          </a:p>
        </p:txBody>
      </p:sp>
      <p:grpSp>
        <p:nvGrpSpPr>
          <p:cNvPr id="3" name="Group 3">
            <a:extLst>
              <a:ext uri="{FF2B5EF4-FFF2-40B4-BE49-F238E27FC236}">
                <a16:creationId xmlns:a16="http://schemas.microsoft.com/office/drawing/2014/main" id="{2346D493-4294-3DA6-FB04-11C7AC595F3B}"/>
              </a:ext>
            </a:extLst>
          </p:cNvPr>
          <p:cNvGrpSpPr/>
          <p:nvPr userDrawn="1"/>
        </p:nvGrpSpPr>
        <p:grpSpPr>
          <a:xfrm>
            <a:off x="9157704" y="4058528"/>
            <a:ext cx="8770172" cy="2018460"/>
            <a:chOff x="0" y="0"/>
            <a:chExt cx="11693563" cy="3090619"/>
          </a:xfrm>
        </p:grpSpPr>
        <p:pic>
          <p:nvPicPr>
            <p:cNvPr id="4" name="Picture 4">
              <a:extLst>
                <a:ext uri="{FF2B5EF4-FFF2-40B4-BE49-F238E27FC236}">
                  <a16:creationId xmlns:a16="http://schemas.microsoft.com/office/drawing/2014/main" id="{3540EE70-3261-FA6A-0454-A3C360D2407B}"/>
                </a:ext>
              </a:extLst>
            </p:cNvPr>
            <p:cNvPicPr>
              <a:picLocks noChangeAspect="1"/>
            </p:cNvPicPr>
            <p:nvPr/>
          </p:nvPicPr>
          <p:blipFill>
            <a:blip r:embed="rId2"/>
            <a:srcRect t="30177" b="30177"/>
            <a:stretch>
              <a:fillRect/>
            </a:stretch>
          </p:blipFill>
          <p:spPr>
            <a:xfrm>
              <a:off x="0" y="0"/>
              <a:ext cx="11693563" cy="3090619"/>
            </a:xfrm>
            <a:prstGeom prst="rect">
              <a:avLst/>
            </a:prstGeom>
          </p:spPr>
        </p:pic>
      </p:grpSp>
      <p:grpSp>
        <p:nvGrpSpPr>
          <p:cNvPr id="5" name="Group 5">
            <a:extLst>
              <a:ext uri="{FF2B5EF4-FFF2-40B4-BE49-F238E27FC236}">
                <a16:creationId xmlns:a16="http://schemas.microsoft.com/office/drawing/2014/main" id="{1370ED3F-47DE-A4B3-079E-6BE8E60E8E39}"/>
              </a:ext>
            </a:extLst>
          </p:cNvPr>
          <p:cNvGrpSpPr/>
          <p:nvPr userDrawn="1"/>
        </p:nvGrpSpPr>
        <p:grpSpPr>
          <a:xfrm>
            <a:off x="11972130" y="1709170"/>
            <a:ext cx="2814426" cy="2018460"/>
            <a:chOff x="0" y="0"/>
            <a:chExt cx="3752568" cy="3090619"/>
          </a:xfrm>
        </p:grpSpPr>
        <p:pic>
          <p:nvPicPr>
            <p:cNvPr id="9" name="Picture 6">
              <a:extLst>
                <a:ext uri="{FF2B5EF4-FFF2-40B4-BE49-F238E27FC236}">
                  <a16:creationId xmlns:a16="http://schemas.microsoft.com/office/drawing/2014/main" id="{19CBE09D-4409-AEC8-9EFD-3739C63B3050}"/>
                </a:ext>
              </a:extLst>
            </p:cNvPr>
            <p:cNvPicPr>
              <a:picLocks noChangeAspect="1"/>
            </p:cNvPicPr>
            <p:nvPr/>
          </p:nvPicPr>
          <p:blipFill>
            <a:blip r:embed="rId3"/>
            <a:srcRect l="21090" r="21090"/>
            <a:stretch>
              <a:fillRect/>
            </a:stretch>
          </p:blipFill>
          <p:spPr>
            <a:xfrm>
              <a:off x="0" y="0"/>
              <a:ext cx="3752568" cy="3090619"/>
            </a:xfrm>
            <a:prstGeom prst="rect">
              <a:avLst/>
            </a:prstGeom>
          </p:spPr>
        </p:pic>
      </p:grpSp>
      <p:grpSp>
        <p:nvGrpSpPr>
          <p:cNvPr id="10" name="Group 7">
            <a:extLst>
              <a:ext uri="{FF2B5EF4-FFF2-40B4-BE49-F238E27FC236}">
                <a16:creationId xmlns:a16="http://schemas.microsoft.com/office/drawing/2014/main" id="{BB732E0E-38CB-1C2D-92AE-6CCB9360D92E}"/>
              </a:ext>
            </a:extLst>
          </p:cNvPr>
          <p:cNvGrpSpPr/>
          <p:nvPr userDrawn="1"/>
        </p:nvGrpSpPr>
        <p:grpSpPr>
          <a:xfrm>
            <a:off x="9157704" y="1804608"/>
            <a:ext cx="2814426" cy="2018460"/>
            <a:chOff x="0" y="0"/>
            <a:chExt cx="3752568" cy="3090619"/>
          </a:xfrm>
        </p:grpSpPr>
        <p:pic>
          <p:nvPicPr>
            <p:cNvPr id="11" name="Picture 8">
              <a:extLst>
                <a:ext uri="{FF2B5EF4-FFF2-40B4-BE49-F238E27FC236}">
                  <a16:creationId xmlns:a16="http://schemas.microsoft.com/office/drawing/2014/main" id="{CEE1E647-5022-3208-D1D2-796341D83C49}"/>
                </a:ext>
              </a:extLst>
            </p:cNvPr>
            <p:cNvPicPr>
              <a:picLocks noChangeAspect="1"/>
            </p:cNvPicPr>
            <p:nvPr/>
          </p:nvPicPr>
          <p:blipFill>
            <a:blip r:embed="rId4"/>
            <a:srcRect l="23794" r="23794"/>
            <a:stretch>
              <a:fillRect/>
            </a:stretch>
          </p:blipFill>
          <p:spPr>
            <a:xfrm>
              <a:off x="0" y="0"/>
              <a:ext cx="3752568" cy="3090619"/>
            </a:xfrm>
            <a:prstGeom prst="rect">
              <a:avLst/>
            </a:prstGeom>
          </p:spPr>
        </p:pic>
      </p:grpSp>
      <p:grpSp>
        <p:nvGrpSpPr>
          <p:cNvPr id="12" name="Group 9">
            <a:extLst>
              <a:ext uri="{FF2B5EF4-FFF2-40B4-BE49-F238E27FC236}">
                <a16:creationId xmlns:a16="http://schemas.microsoft.com/office/drawing/2014/main" id="{33A20EBB-0952-B232-0FB9-69E0E04927FA}"/>
              </a:ext>
            </a:extLst>
          </p:cNvPr>
          <p:cNvGrpSpPr/>
          <p:nvPr userDrawn="1"/>
        </p:nvGrpSpPr>
        <p:grpSpPr>
          <a:xfrm>
            <a:off x="15113450" y="1812315"/>
            <a:ext cx="2814426" cy="2018460"/>
            <a:chOff x="0" y="0"/>
            <a:chExt cx="3752568" cy="3090619"/>
          </a:xfrm>
        </p:grpSpPr>
        <p:pic>
          <p:nvPicPr>
            <p:cNvPr id="13" name="Picture 10">
              <a:extLst>
                <a:ext uri="{FF2B5EF4-FFF2-40B4-BE49-F238E27FC236}">
                  <a16:creationId xmlns:a16="http://schemas.microsoft.com/office/drawing/2014/main" id="{351C19A7-A609-E9D5-B29A-1140EFBB574E}"/>
                </a:ext>
              </a:extLst>
            </p:cNvPr>
            <p:cNvPicPr>
              <a:picLocks noChangeAspect="1"/>
            </p:cNvPicPr>
            <p:nvPr/>
          </p:nvPicPr>
          <p:blipFill>
            <a:blip r:embed="rId5"/>
            <a:srcRect l="18598" r="18598"/>
            <a:stretch>
              <a:fillRect/>
            </a:stretch>
          </p:blipFill>
          <p:spPr>
            <a:xfrm>
              <a:off x="0" y="0"/>
              <a:ext cx="3752568" cy="3090619"/>
            </a:xfrm>
            <a:prstGeom prst="rect">
              <a:avLst/>
            </a:prstGeom>
          </p:spPr>
        </p:pic>
      </p:grpSp>
      <p:sp>
        <p:nvSpPr>
          <p:cNvPr id="14" name="TextBox 16">
            <a:extLst>
              <a:ext uri="{FF2B5EF4-FFF2-40B4-BE49-F238E27FC236}">
                <a16:creationId xmlns:a16="http://schemas.microsoft.com/office/drawing/2014/main" id="{2A6DAF9E-8A77-24AC-A6B4-3B58E33C5282}"/>
              </a:ext>
            </a:extLst>
          </p:cNvPr>
          <p:cNvSpPr txBox="1"/>
          <p:nvPr userDrawn="1"/>
        </p:nvSpPr>
        <p:spPr>
          <a:xfrm>
            <a:off x="533400" y="1569149"/>
            <a:ext cx="6347009" cy="2985304"/>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持続可能性を脅かす様々な問題</a:t>
            </a:r>
            <a:r>
              <a:rPr lang="ja-JP" altLang="en-US" sz="4699" b="1" spc="845" dirty="0">
                <a:solidFill>
                  <a:srgbClr val="241E17"/>
                </a:solidFill>
                <a:latin typeface="游明朝" panose="02020400000000000000" pitchFamily="18" charset="-128"/>
                <a:ea typeface="游明朝" panose="02020400000000000000" pitchFamily="18" charset="-128"/>
              </a:rPr>
              <a:t>が</a:t>
            </a:r>
            <a:r>
              <a:rPr lang="en-US" sz="4699" b="1" spc="845" dirty="0" err="1">
                <a:solidFill>
                  <a:srgbClr val="241E17"/>
                </a:solidFill>
                <a:latin typeface="游明朝" panose="02020400000000000000" pitchFamily="18" charset="-128"/>
                <a:ea typeface="游明朝" panose="02020400000000000000" pitchFamily="18" charset="-128"/>
              </a:rPr>
              <a:t>発生しています</a:t>
            </a:r>
            <a:endParaRPr lang="en-US" sz="4699" b="1" spc="845" dirty="0">
              <a:solidFill>
                <a:srgbClr val="241E17"/>
              </a:solidFill>
              <a:latin typeface="游明朝" panose="02020400000000000000" pitchFamily="18" charset="-128"/>
              <a:ea typeface="游明朝" panose="02020400000000000000" pitchFamily="18" charset="-128"/>
            </a:endParaRPr>
          </a:p>
        </p:txBody>
      </p:sp>
      <p:sp>
        <p:nvSpPr>
          <p:cNvPr id="15" name="TextBox 15">
            <a:extLst>
              <a:ext uri="{FF2B5EF4-FFF2-40B4-BE49-F238E27FC236}">
                <a16:creationId xmlns:a16="http://schemas.microsoft.com/office/drawing/2014/main" id="{0E0EF864-4185-C545-DAC6-B0432AF64A52}"/>
              </a:ext>
            </a:extLst>
          </p:cNvPr>
          <p:cNvSpPr txBox="1"/>
          <p:nvPr userDrawn="1"/>
        </p:nvSpPr>
        <p:spPr>
          <a:xfrm>
            <a:off x="426940" y="6364344"/>
            <a:ext cx="17558743" cy="3488455"/>
          </a:xfrm>
          <a:prstGeom prst="rect">
            <a:avLst/>
          </a:prstGeom>
          <a:solidFill>
            <a:srgbClr val="F6F4F1"/>
          </a:solidFill>
        </p:spPr>
        <p:txBody>
          <a:bodyPr wrap="square" lIns="0" tIns="0" rIns="0" bIns="0" rtlCol="0" anchor="t">
            <a:noAutofit/>
          </a:bodyPr>
          <a:lstStyle/>
          <a:p>
            <a:pPr marL="900000" lvl="1" indent="-377822">
              <a:lnSpc>
                <a:spcPts val="6999"/>
              </a:lnSpc>
              <a:buFont typeface="Arial"/>
              <a:buChar char="•"/>
            </a:pPr>
            <a:r>
              <a:rPr lang="ja-JP" altLang="en-US" sz="3499" b="1" spc="349" dirty="0">
                <a:solidFill>
                  <a:srgbClr val="241E17"/>
                </a:solidFill>
                <a:latin typeface="游明朝" panose="02020400000000000000" pitchFamily="18" charset="-128"/>
                <a:ea typeface="游明朝" panose="02020400000000000000" pitchFamily="18" charset="-128"/>
              </a:rPr>
              <a:t>地球環境に関わる分野では、①気候変動、②生物多様性の喪失、③大気・水・土壌汚染が代表例として挙げられます</a:t>
            </a:r>
            <a:r>
              <a:rPr lang="en-US" altLang="ja-JP" sz="2800" b="1" spc="349" baseline="60000" dirty="0">
                <a:solidFill>
                  <a:srgbClr val="241E17"/>
                </a:solidFill>
                <a:latin typeface="游明朝" panose="02020400000000000000" pitchFamily="18" charset="-128"/>
                <a:ea typeface="游明朝" panose="02020400000000000000" pitchFamily="18" charset="-128"/>
              </a:rPr>
              <a:t>1)</a:t>
            </a:r>
            <a:r>
              <a:rPr lang="ja-JP" altLang="en-US" sz="3499" b="1" spc="349" dirty="0">
                <a:solidFill>
                  <a:srgbClr val="241E17"/>
                </a:solidFill>
                <a:latin typeface="游明朝" panose="02020400000000000000" pitchFamily="18" charset="-128"/>
                <a:ea typeface="游明朝" panose="02020400000000000000" pitchFamily="18" charset="-128"/>
              </a:rPr>
              <a:t>。</a:t>
            </a:r>
            <a:endParaRPr lang="en-US" altLang="ja-JP" sz="3499" b="1" spc="349" dirty="0">
              <a:solidFill>
                <a:srgbClr val="241E17"/>
              </a:solidFill>
              <a:latin typeface="游明朝" panose="02020400000000000000" pitchFamily="18" charset="-128"/>
              <a:ea typeface="游明朝" panose="02020400000000000000" pitchFamily="18" charset="-128"/>
            </a:endParaRPr>
          </a:p>
          <a:p>
            <a:pPr marL="900000"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これらの問題の解決の解決を目指す人の中には、それが遅々として進まないことへの焦りやいらだちを感じる人も多いはずです</a:t>
            </a:r>
            <a:r>
              <a:rPr lang="en-US" sz="3499" b="1" spc="349" dirty="0">
                <a:solidFill>
                  <a:srgbClr val="241E17"/>
                </a:solidFill>
                <a:latin typeface="游明朝" panose="02020400000000000000" pitchFamily="18" charset="-128"/>
                <a:ea typeface="游明朝" panose="02020400000000000000" pitchFamily="18" charset="-128"/>
              </a:rPr>
              <a:t>。</a:t>
            </a:r>
          </a:p>
        </p:txBody>
      </p:sp>
      <p:sp>
        <p:nvSpPr>
          <p:cNvPr id="17" name="TextBox 7">
            <a:extLst>
              <a:ext uri="{FF2B5EF4-FFF2-40B4-BE49-F238E27FC236}">
                <a16:creationId xmlns:a16="http://schemas.microsoft.com/office/drawing/2014/main" id="{10BF200C-2DD4-4531-CDE5-CF3DD1352019}"/>
              </a:ext>
            </a:extLst>
          </p:cNvPr>
          <p:cNvSpPr txBox="1"/>
          <p:nvPr userDrawn="1"/>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5139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1247457"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a:t>
            </a:r>
            <a:fld id="{2D4F5989-0A11-4395-82A2-5E8CEC339128}" type="slidenum">
              <a:rPr kumimoji="1" lang="en-US" altLang="ja-JP" sz="2400" b="1" smtClean="0">
                <a:latin typeface="游明朝" panose="02020400000000000000" pitchFamily="18" charset="-128"/>
                <a:ea typeface="游明朝" panose="02020400000000000000" pitchFamily="18" charset="-128"/>
              </a:rPr>
              <a:t>‹#›</a:t>
            </a:fld>
            <a:r>
              <a:rPr kumimoji="1" lang="en-US" altLang="ja-JP" sz="2400" b="1">
                <a:latin typeface="游明朝" panose="02020400000000000000" pitchFamily="18" charset="-128"/>
                <a:ea typeface="游明朝" panose="02020400000000000000" pitchFamily="18" charset="-128"/>
              </a:rPr>
              <a:t> </a:t>
            </a:r>
            <a:endParaRPr kumimoji="1" lang="ja-JP" altLang="en-US" sz="2400" b="1" dirty="0">
              <a:latin typeface="游明朝" panose="02020400000000000000" pitchFamily="18" charset="-128"/>
              <a:ea typeface="游明朝" panose="02020400000000000000" pitchFamily="18" charset="-128"/>
            </a:endParaRPr>
          </a:p>
        </p:txBody>
      </p:sp>
      <p:grpSp>
        <p:nvGrpSpPr>
          <p:cNvPr id="5" name="Group 3">
            <a:extLst>
              <a:ext uri="{FF2B5EF4-FFF2-40B4-BE49-F238E27FC236}">
                <a16:creationId xmlns:a16="http://schemas.microsoft.com/office/drawing/2014/main" id="{5C2DEA3E-7E82-DB72-1CBF-C766F57613F2}"/>
              </a:ext>
            </a:extLst>
          </p:cNvPr>
          <p:cNvGrpSpPr/>
          <p:nvPr userDrawn="1"/>
        </p:nvGrpSpPr>
        <p:grpSpPr>
          <a:xfrm>
            <a:off x="8582025" y="4952410"/>
            <a:ext cx="4386609" cy="2887610"/>
            <a:chOff x="0" y="0"/>
            <a:chExt cx="5848812" cy="3850146"/>
          </a:xfrm>
        </p:grpSpPr>
        <p:pic>
          <p:nvPicPr>
            <p:cNvPr id="7" name="Picture 4">
              <a:extLst>
                <a:ext uri="{FF2B5EF4-FFF2-40B4-BE49-F238E27FC236}">
                  <a16:creationId xmlns:a16="http://schemas.microsoft.com/office/drawing/2014/main" id="{41E8BB02-A388-B3FE-18DA-8A4694267E05}"/>
                </a:ext>
              </a:extLst>
            </p:cNvPr>
            <p:cNvPicPr>
              <a:picLocks noChangeAspect="1"/>
            </p:cNvPicPr>
            <p:nvPr/>
          </p:nvPicPr>
          <p:blipFill>
            <a:blip r:embed="rId2"/>
            <a:srcRect l="7889" r="7889"/>
            <a:stretch>
              <a:fillRect/>
            </a:stretch>
          </p:blipFill>
          <p:spPr>
            <a:xfrm>
              <a:off x="0" y="0"/>
              <a:ext cx="5848812" cy="3850146"/>
            </a:xfrm>
            <a:prstGeom prst="rect">
              <a:avLst/>
            </a:prstGeom>
          </p:spPr>
        </p:pic>
      </p:grpSp>
      <p:grpSp>
        <p:nvGrpSpPr>
          <p:cNvPr id="9" name="Group 5">
            <a:extLst>
              <a:ext uri="{FF2B5EF4-FFF2-40B4-BE49-F238E27FC236}">
                <a16:creationId xmlns:a16="http://schemas.microsoft.com/office/drawing/2014/main" id="{3E08BB75-461B-65C5-A7C6-F8B0D23DE19B}"/>
              </a:ext>
            </a:extLst>
          </p:cNvPr>
          <p:cNvGrpSpPr/>
          <p:nvPr userDrawn="1"/>
        </p:nvGrpSpPr>
        <p:grpSpPr>
          <a:xfrm>
            <a:off x="13339416" y="4952410"/>
            <a:ext cx="4386609" cy="2887610"/>
            <a:chOff x="0" y="0"/>
            <a:chExt cx="5848812" cy="3850146"/>
          </a:xfrm>
        </p:grpSpPr>
        <p:pic>
          <p:nvPicPr>
            <p:cNvPr id="10" name="Picture 6">
              <a:extLst>
                <a:ext uri="{FF2B5EF4-FFF2-40B4-BE49-F238E27FC236}">
                  <a16:creationId xmlns:a16="http://schemas.microsoft.com/office/drawing/2014/main" id="{C7B9F725-A2D2-1D6E-2D3D-DAFA085528CD}"/>
                </a:ext>
              </a:extLst>
            </p:cNvPr>
            <p:cNvPicPr>
              <a:picLocks noChangeAspect="1"/>
            </p:cNvPicPr>
            <p:nvPr/>
          </p:nvPicPr>
          <p:blipFill>
            <a:blip r:embed="rId3"/>
            <a:srcRect l="16042" r="16042"/>
            <a:stretch>
              <a:fillRect/>
            </a:stretch>
          </p:blipFill>
          <p:spPr>
            <a:xfrm>
              <a:off x="0" y="0"/>
              <a:ext cx="5848812" cy="3850146"/>
            </a:xfrm>
            <a:prstGeom prst="rect">
              <a:avLst/>
            </a:prstGeom>
          </p:spPr>
        </p:pic>
      </p:grpSp>
      <p:sp>
        <p:nvSpPr>
          <p:cNvPr id="11" name="TextBox 8">
            <a:extLst>
              <a:ext uri="{FF2B5EF4-FFF2-40B4-BE49-F238E27FC236}">
                <a16:creationId xmlns:a16="http://schemas.microsoft.com/office/drawing/2014/main" id="{247A10E9-596A-F926-2CD6-6D803CF2FC4A}"/>
              </a:ext>
            </a:extLst>
          </p:cNvPr>
          <p:cNvSpPr txBox="1"/>
          <p:nvPr userDrawn="1"/>
        </p:nvSpPr>
        <p:spPr>
          <a:xfrm>
            <a:off x="454219" y="3870009"/>
            <a:ext cx="6347009" cy="1959383"/>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なぜ解決が難しいのでしょうか</a:t>
            </a:r>
            <a:r>
              <a:rPr lang="en-US" sz="4699" b="1" spc="845" dirty="0">
                <a:solidFill>
                  <a:srgbClr val="241E17"/>
                </a:solidFill>
                <a:latin typeface="游明朝" panose="02020400000000000000" pitchFamily="18" charset="-128"/>
                <a:ea typeface="游明朝" panose="02020400000000000000" pitchFamily="18" charset="-128"/>
              </a:rPr>
              <a:t>？</a:t>
            </a:r>
          </a:p>
        </p:txBody>
      </p:sp>
      <p:sp>
        <p:nvSpPr>
          <p:cNvPr id="12" name="TextBox 13">
            <a:extLst>
              <a:ext uri="{FF2B5EF4-FFF2-40B4-BE49-F238E27FC236}">
                <a16:creationId xmlns:a16="http://schemas.microsoft.com/office/drawing/2014/main" id="{A9258F4A-2B39-E11F-D230-26481C333867}"/>
              </a:ext>
            </a:extLst>
          </p:cNvPr>
          <p:cNvSpPr txBox="1"/>
          <p:nvPr userDrawn="1"/>
        </p:nvSpPr>
        <p:spPr>
          <a:xfrm>
            <a:off x="8580234" y="1772188"/>
            <a:ext cx="9144000" cy="720000"/>
          </a:xfrm>
          <a:prstGeom prst="roundRect">
            <a:avLst>
              <a:gd name="adj" fmla="val 10082"/>
            </a:avLst>
          </a:prstGeom>
          <a:solidFill>
            <a:srgbClr val="B6AAA2"/>
          </a:solidFill>
        </p:spPr>
        <p:txBody>
          <a:bodyPr wrap="square" lIns="0" tIns="0" rIns="0" bIns="0" rtlCol="0" anchor="ctr">
            <a:noAutofit/>
          </a:bodyPr>
          <a:lstStyle/>
          <a:p>
            <a:pPr algn="ctr"/>
            <a:endParaRPr lang="en-US" sz="2980" b="1" spc="536" dirty="0">
              <a:solidFill>
                <a:srgbClr val="241E17"/>
              </a:solidFill>
              <a:latin typeface="游明朝" panose="02020400000000000000" pitchFamily="18" charset="-128"/>
              <a:ea typeface="游明朝" panose="02020400000000000000" pitchFamily="18" charset="-128"/>
            </a:endParaRPr>
          </a:p>
          <a:p>
            <a:pPr algn="ctr"/>
            <a:r>
              <a:rPr lang="en-US" sz="2980" b="1" spc="536" dirty="0" err="1">
                <a:solidFill>
                  <a:srgbClr val="241E17"/>
                </a:solidFill>
                <a:latin typeface="游明朝" panose="02020400000000000000" pitchFamily="18" charset="-128"/>
                <a:ea typeface="游明朝" panose="02020400000000000000" pitchFamily="18" charset="-128"/>
              </a:rPr>
              <a:t>現代社会を規定する二つの主要な仕組み</a:t>
            </a:r>
            <a:endParaRPr lang="en-US" sz="2980" b="1" spc="536" dirty="0">
              <a:solidFill>
                <a:srgbClr val="241E17"/>
              </a:solidFill>
              <a:latin typeface="游明朝" panose="02020400000000000000" pitchFamily="18" charset="-128"/>
              <a:ea typeface="游明朝" panose="02020400000000000000" pitchFamily="18" charset="-128"/>
            </a:endParaRPr>
          </a:p>
          <a:p>
            <a:pPr algn="ctr"/>
            <a:endParaRPr lang="en-US" sz="2980" b="1" spc="536" dirty="0">
              <a:solidFill>
                <a:srgbClr val="241E17"/>
              </a:solidFill>
              <a:latin typeface="游明朝" panose="02020400000000000000" pitchFamily="18" charset="-128"/>
              <a:ea typeface="游明朝" panose="02020400000000000000" pitchFamily="18" charset="-128"/>
            </a:endParaRPr>
          </a:p>
        </p:txBody>
      </p:sp>
      <p:sp>
        <p:nvSpPr>
          <p:cNvPr id="13" name="TextBox 17">
            <a:extLst>
              <a:ext uri="{FF2B5EF4-FFF2-40B4-BE49-F238E27FC236}">
                <a16:creationId xmlns:a16="http://schemas.microsoft.com/office/drawing/2014/main" id="{52D5957D-B95D-6496-12A7-A9ABD45E2F1D}"/>
              </a:ext>
            </a:extLst>
          </p:cNvPr>
          <p:cNvSpPr txBox="1"/>
          <p:nvPr userDrawn="1"/>
        </p:nvSpPr>
        <p:spPr>
          <a:xfrm>
            <a:off x="8580234" y="2692204"/>
            <a:ext cx="4388400" cy="2178000"/>
          </a:xfrm>
          <a:prstGeom prst="roundRect">
            <a:avLst>
              <a:gd name="adj" fmla="val 2984"/>
            </a:avLst>
          </a:prstGeom>
          <a:solidFill>
            <a:srgbClr val="F6F4F1"/>
          </a:solidFill>
        </p:spPr>
        <p:txBody>
          <a:bodyPr lIns="0" tIns="0" rIns="0" bIns="0" rtlCol="0" anchor="t">
            <a:noAutofit/>
          </a:bodyPr>
          <a:lstStyle/>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①マーケット：</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現代人たちが財を</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交換する仕組</a:t>
            </a:r>
            <a:endParaRPr lang="en-US" sz="2980" b="1" spc="536" dirty="0">
              <a:solidFill>
                <a:srgbClr val="241E17"/>
              </a:solidFill>
              <a:latin typeface="游明朝" panose="02020400000000000000" pitchFamily="18" charset="-128"/>
              <a:ea typeface="游明朝" panose="02020400000000000000" pitchFamily="18" charset="-128"/>
            </a:endParaRPr>
          </a:p>
        </p:txBody>
      </p:sp>
      <p:sp>
        <p:nvSpPr>
          <p:cNvPr id="14" name="TextBox 26">
            <a:extLst>
              <a:ext uri="{FF2B5EF4-FFF2-40B4-BE49-F238E27FC236}">
                <a16:creationId xmlns:a16="http://schemas.microsoft.com/office/drawing/2014/main" id="{F45DDD84-CC7F-B6B3-9DF4-A5467709F736}"/>
              </a:ext>
            </a:extLst>
          </p:cNvPr>
          <p:cNvSpPr txBox="1"/>
          <p:nvPr userDrawn="1"/>
        </p:nvSpPr>
        <p:spPr>
          <a:xfrm>
            <a:off x="525615" y="8040036"/>
            <a:ext cx="17272800" cy="1818000"/>
          </a:xfrm>
          <a:prstGeom prst="rect">
            <a:avLst/>
          </a:prstGeom>
          <a:solidFill>
            <a:srgbClr val="F6F4F1"/>
          </a:solidFill>
        </p:spPr>
        <p:txBody>
          <a:bodyPr lIns="0" tIns="0" rIns="0" bIns="0" rtlCol="0" anchor="t">
            <a:noAutofit/>
          </a:bodyPr>
          <a:lstStyle/>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それは、現代社会を規定する主要な仕組に将来人が参加できないからです</a:t>
            </a:r>
            <a:r>
              <a:rPr lang="en-US" sz="3499" b="1" spc="349" dirty="0">
                <a:solidFill>
                  <a:srgbClr val="241E17"/>
                </a:solidFill>
                <a:latin typeface="游明朝" panose="02020400000000000000" pitchFamily="18" charset="-128"/>
                <a:ea typeface="游明朝" panose="02020400000000000000" pitchFamily="18" charset="-128"/>
              </a:rPr>
              <a:t>。</a:t>
            </a:r>
          </a:p>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こうして起こる失敗のことを「</a:t>
            </a:r>
            <a:r>
              <a:rPr lang="en-US" sz="3499" b="1" spc="349" dirty="0" err="1">
                <a:solidFill>
                  <a:srgbClr val="FF3131"/>
                </a:solidFill>
                <a:latin typeface="游明朝" panose="02020400000000000000" pitchFamily="18" charset="-128"/>
                <a:ea typeface="游明朝" panose="02020400000000000000" pitchFamily="18" charset="-128"/>
              </a:rPr>
              <a:t>将来失敗</a:t>
            </a:r>
            <a:r>
              <a:rPr lang="en-US" sz="3499" b="1" spc="349" dirty="0" err="1">
                <a:solidFill>
                  <a:srgbClr val="241E17"/>
                </a:solidFill>
                <a:latin typeface="游明朝" panose="02020400000000000000" pitchFamily="18" charset="-128"/>
                <a:ea typeface="游明朝" panose="02020400000000000000" pitchFamily="18" charset="-128"/>
              </a:rPr>
              <a:t>」と名付けたいと思います</a:t>
            </a:r>
            <a:r>
              <a:rPr lang="ja-JP" altLang="en-US" sz="3499" b="1" spc="349" dirty="0">
                <a:solidFill>
                  <a:srgbClr val="241E17"/>
                </a:solidFill>
                <a:latin typeface="游明朝" panose="02020400000000000000" pitchFamily="18" charset="-128"/>
                <a:ea typeface="游明朝" panose="02020400000000000000" pitchFamily="18" charset="-128"/>
              </a:rPr>
              <a:t>。</a:t>
            </a:r>
            <a:r>
              <a:rPr lang="en-US" sz="2800" b="1" spc="349" baseline="60000" dirty="0">
                <a:solidFill>
                  <a:srgbClr val="241E17"/>
                </a:solidFill>
                <a:latin typeface="游明朝" panose="02020400000000000000" pitchFamily="18" charset="-128"/>
                <a:ea typeface="游明朝" panose="02020400000000000000" pitchFamily="18" charset="-128"/>
              </a:rPr>
              <a:t>2)</a:t>
            </a:r>
            <a:endParaRPr lang="en-US" sz="3499" b="1" spc="349" dirty="0">
              <a:solidFill>
                <a:srgbClr val="241E17"/>
              </a:solidFill>
              <a:latin typeface="游明朝" panose="02020400000000000000" pitchFamily="18" charset="-128"/>
              <a:ea typeface="游明朝" panose="02020400000000000000" pitchFamily="18" charset="-128"/>
            </a:endParaRPr>
          </a:p>
        </p:txBody>
      </p:sp>
      <p:sp>
        <p:nvSpPr>
          <p:cNvPr id="15" name="TextBox 17">
            <a:extLst>
              <a:ext uri="{FF2B5EF4-FFF2-40B4-BE49-F238E27FC236}">
                <a16:creationId xmlns:a16="http://schemas.microsoft.com/office/drawing/2014/main" id="{D5D5E596-3A33-2E00-5B14-CA1AF7D7DCBA}"/>
              </a:ext>
            </a:extLst>
          </p:cNvPr>
          <p:cNvSpPr txBox="1"/>
          <p:nvPr userDrawn="1"/>
        </p:nvSpPr>
        <p:spPr>
          <a:xfrm>
            <a:off x="13337625" y="2671700"/>
            <a:ext cx="4388400" cy="2178000"/>
          </a:xfrm>
          <a:prstGeom prst="roundRect">
            <a:avLst>
              <a:gd name="adj" fmla="val 2799"/>
            </a:avLst>
          </a:prstGeom>
          <a:solidFill>
            <a:srgbClr val="F6F4F1"/>
          </a:solidFill>
        </p:spPr>
        <p:txBody>
          <a:bodyPr lIns="0" tIns="0" rIns="0" bIns="0" rtlCol="0" anchor="t">
            <a:noAutofit/>
          </a:bodyPr>
          <a:lstStyle/>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②民主主義：</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現代人たちが自分の意思を表明する仕組</a:t>
            </a:r>
          </a:p>
        </p:txBody>
      </p:sp>
      <p:sp>
        <p:nvSpPr>
          <p:cNvPr id="16" name="TextBox 7">
            <a:extLst>
              <a:ext uri="{FF2B5EF4-FFF2-40B4-BE49-F238E27FC236}">
                <a16:creationId xmlns:a16="http://schemas.microsoft.com/office/drawing/2014/main" id="{73B1BA99-6A13-7109-1C7F-9F750C2F7D20}"/>
              </a:ext>
            </a:extLst>
          </p:cNvPr>
          <p:cNvSpPr txBox="1"/>
          <p:nvPr userDrawn="1"/>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49651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sp>
        <p:nvSpPr>
          <p:cNvPr id="3" name="TextBox 7">
            <a:extLst>
              <a:ext uri="{FF2B5EF4-FFF2-40B4-BE49-F238E27FC236}">
                <a16:creationId xmlns:a16="http://schemas.microsoft.com/office/drawing/2014/main" id="{10855B8C-2509-EDCA-AB2E-5144A437C82D}"/>
              </a:ext>
            </a:extLst>
          </p:cNvPr>
          <p:cNvSpPr txBox="1"/>
          <p:nvPr userDrawn="1"/>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4" name="TextBox 12">
            <a:extLst>
              <a:ext uri="{FF2B5EF4-FFF2-40B4-BE49-F238E27FC236}">
                <a16:creationId xmlns:a16="http://schemas.microsoft.com/office/drawing/2014/main" id="{BB976A9E-C9B1-6C63-5153-E4DFDB1B0ED6}"/>
              </a:ext>
            </a:extLst>
          </p:cNvPr>
          <p:cNvSpPr txBox="1"/>
          <p:nvPr userDrawn="1"/>
        </p:nvSpPr>
        <p:spPr>
          <a:xfrm>
            <a:off x="457200" y="5005909"/>
            <a:ext cx="17460000" cy="4449600"/>
          </a:xfrm>
          <a:prstGeom prst="rect">
            <a:avLst/>
          </a:prstGeom>
          <a:solidFill>
            <a:srgbClr val="F6F4F1"/>
          </a:solidFill>
        </p:spPr>
        <p:txBody>
          <a:bodyPr lIns="0" tIns="0" rIns="0" bIns="0" rtlCol="0" anchor="t">
            <a:noAutofit/>
          </a:bodyPr>
          <a:lstStyle/>
          <a:p>
            <a:pPr marL="755644" lvl="1" indent="-377822">
              <a:lnSpc>
                <a:spcPts val="6999"/>
              </a:lnSpc>
              <a:buFont typeface="Arial"/>
              <a:buChar char="•"/>
            </a:pPr>
            <a:r>
              <a:rPr lang="en-US" sz="3499" b="1" spc="349" dirty="0">
                <a:solidFill>
                  <a:srgbClr val="241E17"/>
                </a:solidFill>
                <a:latin typeface="游明朝" panose="02020400000000000000" pitchFamily="18" charset="-128"/>
                <a:ea typeface="游明朝" panose="02020400000000000000" pitchFamily="18" charset="-128"/>
              </a:rPr>
              <a:t>規制や罰則によって人々の行動を変えることも、必要もしれません。</a:t>
            </a:r>
            <a:r>
              <a:rPr lang="en-US" sz="2800" b="1" spc="349" baseline="66000" dirty="0">
                <a:solidFill>
                  <a:srgbClr val="241E17"/>
                </a:solidFill>
                <a:latin typeface="游明朝" panose="02020400000000000000" pitchFamily="18" charset="-128"/>
                <a:ea typeface="游明朝" panose="02020400000000000000" pitchFamily="18" charset="-128"/>
              </a:rPr>
              <a:t>3)</a:t>
            </a:r>
          </a:p>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しかし、それ以前に、人々があらかじめ持っている「</a:t>
            </a:r>
            <a:r>
              <a:rPr lang="en-US" sz="3499" b="1" spc="349" dirty="0" err="1">
                <a:solidFill>
                  <a:srgbClr val="FF3131"/>
                </a:solidFill>
                <a:latin typeface="游明朝" panose="02020400000000000000" pitchFamily="18" charset="-128"/>
                <a:ea typeface="游明朝" panose="02020400000000000000" pitchFamily="18" charset="-128"/>
              </a:rPr>
              <a:t>将来可能性</a:t>
            </a:r>
            <a:r>
              <a:rPr lang="en-US" sz="3499" b="1" spc="349" dirty="0">
                <a:solidFill>
                  <a:srgbClr val="241E17"/>
                </a:solidFill>
                <a:latin typeface="游明朝" panose="02020400000000000000" pitchFamily="18" charset="-128"/>
                <a:ea typeface="游明朝" panose="02020400000000000000" pitchFamily="18" charset="-128"/>
              </a:rPr>
              <a:t>*」</a:t>
            </a:r>
            <a:r>
              <a:rPr lang="en-US" sz="2800" b="1" spc="349" baseline="66000" dirty="0">
                <a:solidFill>
                  <a:srgbClr val="241E17"/>
                </a:solidFill>
                <a:latin typeface="游明朝" panose="02020400000000000000" pitchFamily="18" charset="-128"/>
                <a:ea typeface="游明朝" panose="02020400000000000000" pitchFamily="18" charset="-128"/>
              </a:rPr>
              <a:t>2)</a:t>
            </a:r>
            <a:r>
              <a:rPr lang="en-US" sz="3499" b="1" spc="349" dirty="0" err="1">
                <a:solidFill>
                  <a:srgbClr val="241E17"/>
                </a:solidFill>
                <a:latin typeface="游明朝" panose="02020400000000000000" pitchFamily="18" charset="-128"/>
                <a:ea typeface="游明朝" panose="02020400000000000000" pitchFamily="18" charset="-128"/>
              </a:rPr>
              <a:t>が自然と発揮される社会の実現を目指してはどうでしょうか</a:t>
            </a:r>
            <a:r>
              <a:rPr lang="en-US" sz="3499" b="1" spc="349" dirty="0">
                <a:solidFill>
                  <a:srgbClr val="241E17"/>
                </a:solidFill>
                <a:latin typeface="游明朝" panose="02020400000000000000" pitchFamily="18" charset="-128"/>
                <a:ea typeface="游明朝" panose="02020400000000000000" pitchFamily="18" charset="-128"/>
              </a:rPr>
              <a:t>。</a:t>
            </a:r>
          </a:p>
          <a:p>
            <a:pPr marL="755644" lvl="1" indent="-377822">
              <a:lnSpc>
                <a:spcPts val="6999"/>
              </a:lnSpc>
              <a:buFont typeface="Arial"/>
              <a:buChar char="•"/>
            </a:pPr>
            <a:r>
              <a:rPr lang="en-US" sz="3499" b="1" spc="349" dirty="0">
                <a:solidFill>
                  <a:srgbClr val="241E17"/>
                </a:solidFill>
                <a:latin typeface="游明朝" panose="02020400000000000000" pitchFamily="18" charset="-128"/>
                <a:ea typeface="游明朝" panose="02020400000000000000" pitchFamily="18" charset="-128"/>
              </a:rPr>
              <a:t>そのための有力な方法の一つは、私たちが「</a:t>
            </a:r>
            <a:r>
              <a:rPr lang="en-US" sz="3499" b="1" spc="349" dirty="0">
                <a:solidFill>
                  <a:srgbClr val="FF3131"/>
                </a:solidFill>
                <a:latin typeface="游明朝" panose="02020400000000000000" pitchFamily="18" charset="-128"/>
                <a:ea typeface="游明朝" panose="02020400000000000000" pitchFamily="18" charset="-128"/>
              </a:rPr>
              <a:t>仮想将来人</a:t>
            </a:r>
            <a:r>
              <a:rPr lang="en-US" sz="2800" b="1" spc="349" baseline="66000" dirty="0">
                <a:latin typeface="游明朝" panose="02020400000000000000" pitchFamily="18" charset="-128"/>
                <a:ea typeface="游明朝" panose="02020400000000000000" pitchFamily="18" charset="-128"/>
              </a:rPr>
              <a:t>4)</a:t>
            </a:r>
            <a:r>
              <a:rPr lang="en-US" sz="3499" b="1" spc="349" dirty="0">
                <a:solidFill>
                  <a:srgbClr val="241E17"/>
                </a:solidFill>
                <a:latin typeface="游明朝" panose="02020400000000000000" pitchFamily="18" charset="-128"/>
                <a:ea typeface="游明朝" panose="02020400000000000000" pitchFamily="18" charset="-128"/>
              </a:rPr>
              <a:t>」</a:t>
            </a:r>
            <a:r>
              <a:rPr lang="en-US" sz="3499" b="1" spc="349" dirty="0" err="1">
                <a:solidFill>
                  <a:srgbClr val="241E17"/>
                </a:solidFill>
                <a:latin typeface="游明朝" panose="02020400000000000000" pitchFamily="18" charset="-128"/>
                <a:ea typeface="游明朝" panose="02020400000000000000" pitchFamily="18" charset="-128"/>
              </a:rPr>
              <a:t>になりきって、社会の仕組みをクリエイティブにデザインしてゆくことです</a:t>
            </a:r>
            <a:r>
              <a:rPr lang="en-US" sz="3499" b="1" spc="349" dirty="0">
                <a:solidFill>
                  <a:srgbClr val="241E17"/>
                </a:solidFill>
                <a:latin typeface="游明朝" panose="02020400000000000000" pitchFamily="18" charset="-128"/>
                <a:ea typeface="游明朝" panose="02020400000000000000" pitchFamily="18" charset="-128"/>
              </a:rPr>
              <a:t>。</a:t>
            </a:r>
          </a:p>
        </p:txBody>
      </p:sp>
      <p:grpSp>
        <p:nvGrpSpPr>
          <p:cNvPr id="5" name="Group 3">
            <a:extLst>
              <a:ext uri="{FF2B5EF4-FFF2-40B4-BE49-F238E27FC236}">
                <a16:creationId xmlns:a16="http://schemas.microsoft.com/office/drawing/2014/main" id="{D8577E73-7D65-1E8A-E734-4A2336D5E987}"/>
              </a:ext>
            </a:extLst>
          </p:cNvPr>
          <p:cNvGrpSpPr/>
          <p:nvPr userDrawn="1"/>
        </p:nvGrpSpPr>
        <p:grpSpPr>
          <a:xfrm>
            <a:off x="8382000" y="1981319"/>
            <a:ext cx="4712090" cy="2795595"/>
            <a:chOff x="0" y="0"/>
            <a:chExt cx="6282786" cy="3727460"/>
          </a:xfrm>
        </p:grpSpPr>
        <p:pic>
          <p:nvPicPr>
            <p:cNvPr id="7" name="Picture 4">
              <a:extLst>
                <a:ext uri="{FF2B5EF4-FFF2-40B4-BE49-F238E27FC236}">
                  <a16:creationId xmlns:a16="http://schemas.microsoft.com/office/drawing/2014/main" id="{598AE20B-0AA1-8E8C-1504-622CFE0D019E}"/>
                </a:ext>
              </a:extLst>
            </p:cNvPr>
            <p:cNvPicPr>
              <a:picLocks noChangeAspect="1"/>
            </p:cNvPicPr>
            <p:nvPr/>
          </p:nvPicPr>
          <p:blipFill>
            <a:blip r:embed="rId2"/>
            <a:srcRect t="5503" b="5503"/>
            <a:stretch>
              <a:fillRect/>
            </a:stretch>
          </p:blipFill>
          <p:spPr>
            <a:xfrm>
              <a:off x="0" y="0"/>
              <a:ext cx="6282786" cy="3727460"/>
            </a:xfrm>
            <a:prstGeom prst="rect">
              <a:avLst/>
            </a:prstGeom>
          </p:spPr>
        </p:pic>
      </p:grpSp>
      <p:grpSp>
        <p:nvGrpSpPr>
          <p:cNvPr id="9" name="Group 5">
            <a:extLst>
              <a:ext uri="{FF2B5EF4-FFF2-40B4-BE49-F238E27FC236}">
                <a16:creationId xmlns:a16="http://schemas.microsoft.com/office/drawing/2014/main" id="{6324AF89-A8B8-4593-8BCB-EB9414AF4BEC}"/>
              </a:ext>
            </a:extLst>
          </p:cNvPr>
          <p:cNvGrpSpPr/>
          <p:nvPr userDrawn="1"/>
        </p:nvGrpSpPr>
        <p:grpSpPr>
          <a:xfrm>
            <a:off x="13288274" y="1954105"/>
            <a:ext cx="4582603" cy="2795595"/>
            <a:chOff x="0" y="0"/>
            <a:chExt cx="6110138" cy="3727460"/>
          </a:xfrm>
        </p:grpSpPr>
        <p:pic>
          <p:nvPicPr>
            <p:cNvPr id="10" name="Picture 6">
              <a:extLst>
                <a:ext uri="{FF2B5EF4-FFF2-40B4-BE49-F238E27FC236}">
                  <a16:creationId xmlns:a16="http://schemas.microsoft.com/office/drawing/2014/main" id="{B544CB80-A630-D4B9-84E1-6D26F0031624}"/>
                </a:ext>
              </a:extLst>
            </p:cNvPr>
            <p:cNvPicPr>
              <a:picLocks noChangeAspect="1"/>
            </p:cNvPicPr>
            <p:nvPr/>
          </p:nvPicPr>
          <p:blipFill>
            <a:blip r:embed="rId3"/>
            <a:srcRect t="4119" b="4119"/>
            <a:stretch>
              <a:fillRect/>
            </a:stretch>
          </p:blipFill>
          <p:spPr>
            <a:xfrm>
              <a:off x="0" y="0"/>
              <a:ext cx="6110138" cy="3727460"/>
            </a:xfrm>
            <a:prstGeom prst="rect">
              <a:avLst/>
            </a:prstGeom>
          </p:spPr>
        </p:pic>
      </p:grpSp>
      <p:sp>
        <p:nvSpPr>
          <p:cNvPr id="11" name="TextBox 8">
            <a:extLst>
              <a:ext uri="{FF2B5EF4-FFF2-40B4-BE49-F238E27FC236}">
                <a16:creationId xmlns:a16="http://schemas.microsoft.com/office/drawing/2014/main" id="{84814ADE-F76A-6C59-3FAA-C3D1B8675C95}"/>
              </a:ext>
            </a:extLst>
          </p:cNvPr>
          <p:cNvSpPr txBox="1"/>
          <p:nvPr userDrawn="1"/>
        </p:nvSpPr>
        <p:spPr>
          <a:xfrm>
            <a:off x="1028700" y="2482172"/>
            <a:ext cx="6347009" cy="1959383"/>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どう解決すればいいのでしょうか</a:t>
            </a:r>
            <a:r>
              <a:rPr lang="en-US" sz="4699" b="1" spc="845" dirty="0">
                <a:solidFill>
                  <a:srgbClr val="241E17"/>
                </a:solidFill>
                <a:latin typeface="游明朝" panose="02020400000000000000" pitchFamily="18" charset="-128"/>
                <a:ea typeface="游明朝" panose="02020400000000000000" pitchFamily="18" charset="-128"/>
              </a:rPr>
              <a:t>？</a:t>
            </a:r>
          </a:p>
        </p:txBody>
      </p:sp>
      <p:sp>
        <p:nvSpPr>
          <p:cNvPr id="12" name="TextBox 14">
            <a:extLst>
              <a:ext uri="{FF2B5EF4-FFF2-40B4-BE49-F238E27FC236}">
                <a16:creationId xmlns:a16="http://schemas.microsoft.com/office/drawing/2014/main" id="{3F36290C-66E8-DE0B-4D94-044E56A27223}"/>
              </a:ext>
            </a:extLst>
          </p:cNvPr>
          <p:cNvSpPr txBox="1"/>
          <p:nvPr userDrawn="1"/>
        </p:nvSpPr>
        <p:spPr>
          <a:xfrm>
            <a:off x="9497058" y="9486546"/>
            <a:ext cx="245150" cy="557653"/>
          </a:xfrm>
          <a:prstGeom prst="rect">
            <a:avLst/>
          </a:prstGeom>
        </p:spPr>
        <p:txBody>
          <a:bodyPr lIns="0" tIns="0" rIns="0" bIns="0" rtlCol="0" anchor="t">
            <a:spAutoFit/>
          </a:bodyPr>
          <a:lstStyle/>
          <a:p>
            <a:pPr algn="ctr">
              <a:lnSpc>
                <a:spcPts val="4619"/>
              </a:lnSpc>
              <a:spcBef>
                <a:spcPct val="0"/>
              </a:spcBef>
            </a:pPr>
            <a:r>
              <a:rPr lang="en-US" sz="3299" b="1" spc="329" dirty="0">
                <a:solidFill>
                  <a:srgbClr val="241E17"/>
                </a:solidFill>
                <a:latin typeface="游明朝" panose="02020400000000000000" pitchFamily="18" charset="-128"/>
                <a:ea typeface="游明朝" panose="02020400000000000000" pitchFamily="18" charset="-128"/>
              </a:rPr>
              <a:t>*</a:t>
            </a:r>
          </a:p>
        </p:txBody>
      </p:sp>
      <p:sp>
        <p:nvSpPr>
          <p:cNvPr id="20" name="TextBox 13">
            <a:extLst>
              <a:ext uri="{FF2B5EF4-FFF2-40B4-BE49-F238E27FC236}">
                <a16:creationId xmlns:a16="http://schemas.microsoft.com/office/drawing/2014/main" id="{912305BE-7179-AE1D-68C2-B665B8F3156B}"/>
              </a:ext>
            </a:extLst>
          </p:cNvPr>
          <p:cNvSpPr txBox="1"/>
          <p:nvPr userDrawn="1"/>
        </p:nvSpPr>
        <p:spPr>
          <a:xfrm>
            <a:off x="9772033" y="9497017"/>
            <a:ext cx="8515967" cy="374974"/>
          </a:xfrm>
          <a:prstGeom prst="rect">
            <a:avLst/>
          </a:prstGeom>
        </p:spPr>
        <p:txBody>
          <a:bodyPr lIns="0" tIns="0" rIns="0" bIns="0" rtlCol="0" anchor="t">
            <a:spAutoFit/>
          </a:bodyPr>
          <a:lstStyle/>
          <a:p>
            <a:pPr>
              <a:lnSpc>
                <a:spcPts val="3080"/>
              </a:lnSpc>
              <a:spcBef>
                <a:spcPct val="0"/>
              </a:spcBef>
            </a:pPr>
            <a:r>
              <a:rPr lang="en-US" sz="2200" b="1" spc="220" dirty="0" err="1">
                <a:solidFill>
                  <a:srgbClr val="241E17"/>
                </a:solidFill>
                <a:latin typeface="游明朝" panose="02020400000000000000" pitchFamily="18" charset="-128"/>
                <a:ea typeface="游明朝" panose="02020400000000000000" pitchFamily="18" charset="-128"/>
              </a:rPr>
              <a:t>将来世代の利益に資する行動することに喜びを感じる特性</a:t>
            </a:r>
            <a:endParaRPr lang="en-US" sz="2200" b="1" spc="220"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20430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0F6266B-5F8C-9BD2-EA4F-9DAEB7B648D7}"/>
              </a:ext>
            </a:extLst>
          </p:cNvPr>
          <p:cNvSpPr/>
          <p:nvPr userDrawn="1"/>
        </p:nvSpPr>
        <p:spPr>
          <a:xfrm>
            <a:off x="0" y="1238250"/>
            <a:ext cx="18288000" cy="0"/>
          </a:xfrm>
          <a:prstGeom prst="line">
            <a:avLst/>
          </a:prstGeom>
          <a:ln w="38100" cap="flat">
            <a:solidFill>
              <a:srgbClr val="AEA29D"/>
            </a:solidFill>
            <a:prstDash val="solid"/>
            <a:headEnd type="none" w="sm" len="sm"/>
            <a:tailEnd type="none" w="sm" len="sm"/>
          </a:ln>
        </p:spPr>
      </p:sp>
      <p:sp>
        <p:nvSpPr>
          <p:cNvPr id="8" name="テキスト ボックス 7">
            <a:extLst>
              <a:ext uri="{FF2B5EF4-FFF2-40B4-BE49-F238E27FC236}">
                <a16:creationId xmlns:a16="http://schemas.microsoft.com/office/drawing/2014/main" id="{997EE620-74D5-0180-CEAB-646B40FC88B9}"/>
              </a:ext>
            </a:extLst>
          </p:cNvPr>
          <p:cNvSpPr txBox="1"/>
          <p:nvPr userDrawn="1"/>
        </p:nvSpPr>
        <p:spPr>
          <a:xfrm>
            <a:off x="16848000" y="342900"/>
            <a:ext cx="914033"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 </a:t>
            </a:r>
            <a:endParaRPr kumimoji="1" lang="ja-JP" altLang="en-US" sz="2400" b="1" dirty="0">
              <a:latin typeface="游明朝" panose="02020400000000000000" pitchFamily="18" charset="-128"/>
              <a:ea typeface="游明朝" panose="02020400000000000000" pitchFamily="18" charset="-128"/>
            </a:endParaRPr>
          </a:p>
        </p:txBody>
      </p:sp>
      <p:sp>
        <p:nvSpPr>
          <p:cNvPr id="5" name="TextBox 3">
            <a:extLst>
              <a:ext uri="{FF2B5EF4-FFF2-40B4-BE49-F238E27FC236}">
                <a16:creationId xmlns:a16="http://schemas.microsoft.com/office/drawing/2014/main" id="{B3B14695-13E1-B0DB-54E2-6675B93D6AB4}"/>
              </a:ext>
            </a:extLst>
          </p:cNvPr>
          <p:cNvSpPr txBox="1"/>
          <p:nvPr userDrawn="1"/>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7" name="TextBox 7">
            <a:extLst>
              <a:ext uri="{FF2B5EF4-FFF2-40B4-BE49-F238E27FC236}">
                <a16:creationId xmlns:a16="http://schemas.microsoft.com/office/drawing/2014/main" id="{20328C6C-B077-9E11-4F3E-91B8BC4901C1}"/>
              </a:ext>
            </a:extLst>
          </p:cNvPr>
          <p:cNvSpPr txBox="1"/>
          <p:nvPr userDrawn="1"/>
        </p:nvSpPr>
        <p:spPr>
          <a:xfrm>
            <a:off x="456331" y="5130412"/>
            <a:ext cx="8704800" cy="4719600"/>
          </a:xfrm>
          <a:prstGeom prst="rect">
            <a:avLst/>
          </a:prstGeom>
          <a:solidFill>
            <a:srgbClr val="F6F4F1"/>
          </a:solidFill>
        </p:spPr>
        <p:txBody>
          <a:bodyPr lIns="0" tIns="0" rIns="0" bIns="0" rtlCol="0" anchor="t">
            <a:noAutofit/>
          </a:bodyPr>
          <a:lstStyle/>
          <a:p>
            <a:pPr marL="180000">
              <a:lnSpc>
                <a:spcPts val="6999"/>
              </a:lnSpc>
            </a:pPr>
            <a:r>
              <a:rPr lang="en-US" sz="3499" b="1" spc="349" dirty="0" err="1">
                <a:solidFill>
                  <a:srgbClr val="241E17"/>
                </a:solidFill>
                <a:latin typeface="游明朝" panose="02020400000000000000" pitchFamily="18" charset="-128"/>
                <a:ea typeface="游明朝" panose="02020400000000000000" pitchFamily="18" charset="-128"/>
              </a:rPr>
              <a:t>将来可能性が発揮される社会の仕組みのデザインの</a:t>
            </a:r>
            <a:r>
              <a:rPr lang="en-US" sz="3499" b="1" spc="349" dirty="0" err="1">
                <a:solidFill>
                  <a:srgbClr val="FF3131"/>
                </a:solidFill>
                <a:latin typeface="游明朝" panose="02020400000000000000" pitchFamily="18" charset="-128"/>
                <a:ea typeface="游明朝" panose="02020400000000000000" pitchFamily="18" charset="-128"/>
              </a:rPr>
              <a:t>実践</a:t>
            </a:r>
            <a:r>
              <a:rPr lang="en-US" sz="3499" b="1" spc="349" dirty="0" err="1">
                <a:solidFill>
                  <a:srgbClr val="241E17"/>
                </a:solidFill>
                <a:latin typeface="游明朝" panose="02020400000000000000" pitchFamily="18" charset="-128"/>
                <a:ea typeface="游明朝" panose="02020400000000000000" pitchFamily="18" charset="-128"/>
              </a:rPr>
              <a:t>をフューチャ</a:t>
            </a:r>
            <a:r>
              <a:rPr lang="en-US" sz="3499" b="1" spc="349" dirty="0">
                <a:solidFill>
                  <a:srgbClr val="241E17"/>
                </a:solidFill>
                <a:latin typeface="游明朝" panose="02020400000000000000" pitchFamily="18" charset="-128"/>
                <a:ea typeface="游明朝" panose="02020400000000000000" pitchFamily="18" charset="-128"/>
              </a:rPr>
              <a:t>ー・</a:t>
            </a:r>
            <a:r>
              <a:rPr lang="en-US" sz="3499" b="1" spc="349" dirty="0" err="1">
                <a:solidFill>
                  <a:srgbClr val="241E17"/>
                </a:solidFill>
                <a:latin typeface="游明朝" panose="02020400000000000000" pitchFamily="18" charset="-128"/>
                <a:ea typeface="游明朝" panose="02020400000000000000" pitchFamily="18" charset="-128"/>
              </a:rPr>
              <a:t>デザイン</a:t>
            </a:r>
            <a:r>
              <a:rPr lang="en-US" sz="3499" b="1" spc="349" dirty="0">
                <a:solidFill>
                  <a:srgbClr val="241E17"/>
                </a:solidFill>
                <a:latin typeface="游明朝" panose="02020400000000000000" pitchFamily="18" charset="-128"/>
                <a:ea typeface="游明朝" panose="02020400000000000000" pitchFamily="18" charset="-128"/>
              </a:rPr>
              <a:t>(FD)</a:t>
            </a:r>
            <a:r>
              <a:rPr lang="en-US" sz="3499" b="1" spc="349" dirty="0" err="1">
                <a:solidFill>
                  <a:srgbClr val="241E17"/>
                </a:solidFill>
                <a:latin typeface="游明朝" panose="02020400000000000000" pitchFamily="18" charset="-128"/>
                <a:ea typeface="游明朝" panose="02020400000000000000" pitchFamily="18" charset="-128"/>
              </a:rPr>
              <a:t>とよびましょう。これはその実践をサポートする</a:t>
            </a:r>
            <a:r>
              <a:rPr lang="en-US" sz="3499" b="1" spc="349" dirty="0" err="1">
                <a:solidFill>
                  <a:srgbClr val="FF3131"/>
                </a:solidFill>
                <a:latin typeface="游明朝" panose="02020400000000000000" pitchFamily="18" charset="-128"/>
                <a:ea typeface="游明朝" panose="02020400000000000000" pitchFamily="18" charset="-128"/>
              </a:rPr>
              <a:t>学術研究</a:t>
            </a:r>
            <a:r>
              <a:rPr lang="en-US" sz="3499" b="1" spc="349" dirty="0" err="1">
                <a:solidFill>
                  <a:srgbClr val="241E17"/>
                </a:solidFill>
                <a:latin typeface="游明朝" panose="02020400000000000000" pitchFamily="18" charset="-128"/>
                <a:ea typeface="游明朝" panose="02020400000000000000" pitchFamily="18" charset="-128"/>
              </a:rPr>
              <a:t>と二人三脚で広がっていきます</a:t>
            </a:r>
            <a:r>
              <a:rPr lang="en-US" sz="3499" b="1" spc="349" dirty="0">
                <a:solidFill>
                  <a:srgbClr val="241E17"/>
                </a:solidFill>
                <a:latin typeface="游明朝" panose="02020400000000000000" pitchFamily="18" charset="-128"/>
                <a:ea typeface="游明朝" panose="02020400000000000000" pitchFamily="18" charset="-128"/>
              </a:rPr>
              <a:t>。</a:t>
            </a:r>
          </a:p>
        </p:txBody>
      </p:sp>
      <p:grpSp>
        <p:nvGrpSpPr>
          <p:cNvPr id="9" name="Group 8">
            <a:extLst>
              <a:ext uri="{FF2B5EF4-FFF2-40B4-BE49-F238E27FC236}">
                <a16:creationId xmlns:a16="http://schemas.microsoft.com/office/drawing/2014/main" id="{1AC0CADF-D35E-746E-07FF-3E00A938F205}"/>
              </a:ext>
            </a:extLst>
          </p:cNvPr>
          <p:cNvGrpSpPr/>
          <p:nvPr userDrawn="1"/>
        </p:nvGrpSpPr>
        <p:grpSpPr>
          <a:xfrm>
            <a:off x="526062" y="1583636"/>
            <a:ext cx="8635069" cy="3283018"/>
            <a:chOff x="0" y="0"/>
            <a:chExt cx="11513425" cy="4377357"/>
          </a:xfrm>
        </p:grpSpPr>
        <p:pic>
          <p:nvPicPr>
            <p:cNvPr id="10" name="Picture 9">
              <a:extLst>
                <a:ext uri="{FF2B5EF4-FFF2-40B4-BE49-F238E27FC236}">
                  <a16:creationId xmlns:a16="http://schemas.microsoft.com/office/drawing/2014/main" id="{F78451FF-9BE4-59AB-C9E4-2DC8DDC2AE8B}"/>
                </a:ext>
              </a:extLst>
            </p:cNvPr>
            <p:cNvPicPr>
              <a:picLocks noChangeAspect="1"/>
            </p:cNvPicPr>
            <p:nvPr/>
          </p:nvPicPr>
          <p:blipFill>
            <a:blip r:embed="rId2"/>
            <a:srcRect t="21485" b="21485"/>
            <a:stretch>
              <a:fillRect/>
            </a:stretch>
          </p:blipFill>
          <p:spPr>
            <a:xfrm>
              <a:off x="0" y="0"/>
              <a:ext cx="11513425" cy="4377357"/>
            </a:xfrm>
            <a:prstGeom prst="rect">
              <a:avLst/>
            </a:prstGeom>
          </p:spPr>
        </p:pic>
      </p:grpSp>
      <p:grpSp>
        <p:nvGrpSpPr>
          <p:cNvPr id="11" name="Group 10">
            <a:extLst>
              <a:ext uri="{FF2B5EF4-FFF2-40B4-BE49-F238E27FC236}">
                <a16:creationId xmlns:a16="http://schemas.microsoft.com/office/drawing/2014/main" id="{F1EC75D7-7A06-7E05-E57C-062BEEC49BB3}"/>
              </a:ext>
            </a:extLst>
          </p:cNvPr>
          <p:cNvGrpSpPr/>
          <p:nvPr userDrawn="1"/>
        </p:nvGrpSpPr>
        <p:grpSpPr>
          <a:xfrm>
            <a:off x="9431010" y="1583636"/>
            <a:ext cx="8386653" cy="3283018"/>
            <a:chOff x="0" y="0"/>
            <a:chExt cx="11182204" cy="4377357"/>
          </a:xfrm>
        </p:grpSpPr>
        <p:pic>
          <p:nvPicPr>
            <p:cNvPr id="12" name="Picture 11">
              <a:extLst>
                <a:ext uri="{FF2B5EF4-FFF2-40B4-BE49-F238E27FC236}">
                  <a16:creationId xmlns:a16="http://schemas.microsoft.com/office/drawing/2014/main" id="{78A8C14D-BA85-5548-7520-D4D51B617B37}"/>
                </a:ext>
              </a:extLst>
            </p:cNvPr>
            <p:cNvPicPr>
              <a:picLocks noChangeAspect="1"/>
            </p:cNvPicPr>
            <p:nvPr/>
          </p:nvPicPr>
          <p:blipFill>
            <a:blip r:embed="rId3"/>
            <a:srcRect t="20640" b="20640"/>
            <a:stretch>
              <a:fillRect/>
            </a:stretch>
          </p:blipFill>
          <p:spPr>
            <a:xfrm>
              <a:off x="0" y="0"/>
              <a:ext cx="11182204" cy="4377357"/>
            </a:xfrm>
            <a:prstGeom prst="rect">
              <a:avLst/>
            </a:prstGeom>
          </p:spPr>
        </p:pic>
      </p:grpSp>
      <p:sp>
        <p:nvSpPr>
          <p:cNvPr id="13" name="TextBox 15">
            <a:extLst>
              <a:ext uri="{FF2B5EF4-FFF2-40B4-BE49-F238E27FC236}">
                <a16:creationId xmlns:a16="http://schemas.microsoft.com/office/drawing/2014/main" id="{900B7133-3FD5-666B-8320-521150910C91}"/>
              </a:ext>
            </a:extLst>
          </p:cNvPr>
          <p:cNvSpPr txBox="1"/>
          <p:nvPr userDrawn="1"/>
        </p:nvSpPr>
        <p:spPr>
          <a:xfrm>
            <a:off x="9431010" y="5145484"/>
            <a:ext cx="8216463" cy="4719600"/>
          </a:xfrm>
          <a:prstGeom prst="rect">
            <a:avLst/>
          </a:prstGeom>
          <a:solidFill>
            <a:srgbClr val="F6F4F1"/>
          </a:solidFill>
        </p:spPr>
        <p:txBody>
          <a:bodyPr wrap="square" lIns="0" tIns="0" rIns="0" bIns="0" rtlCol="0" anchor="t">
            <a:noAutofit/>
          </a:bodyPr>
          <a:lstStyle/>
          <a:p>
            <a:pPr marL="180000">
              <a:lnSpc>
                <a:spcPts val="6999"/>
              </a:lnSpc>
            </a:pPr>
            <a:r>
              <a:rPr lang="en-US" sz="3499" b="1" spc="349" dirty="0" err="1">
                <a:solidFill>
                  <a:srgbClr val="241E17"/>
                </a:solidFill>
                <a:latin typeface="游明朝" panose="02020400000000000000" pitchFamily="18" charset="-128"/>
                <a:ea typeface="游明朝" panose="02020400000000000000" pitchFamily="18" charset="-128"/>
              </a:rPr>
              <a:t>そのような広がりの先にあるのは、</a:t>
            </a:r>
            <a:r>
              <a:rPr lang="en-US" sz="3499" b="1" spc="349" dirty="0" err="1">
                <a:solidFill>
                  <a:srgbClr val="FF3131"/>
                </a:solidFill>
                <a:latin typeface="游明朝" panose="02020400000000000000" pitchFamily="18" charset="-128"/>
                <a:ea typeface="游明朝" panose="02020400000000000000" pitchFamily="18" charset="-128"/>
              </a:rPr>
              <a:t>将来世代から感謝される社会</a:t>
            </a:r>
            <a:r>
              <a:rPr lang="en-US" sz="3499" b="1" spc="349" dirty="0" err="1">
                <a:solidFill>
                  <a:srgbClr val="241E17"/>
                </a:solidFill>
                <a:latin typeface="游明朝" panose="02020400000000000000" pitchFamily="18" charset="-128"/>
                <a:ea typeface="游明朝" panose="02020400000000000000" pitchFamily="18" charset="-128"/>
              </a:rPr>
              <a:t>の実現です</a:t>
            </a:r>
            <a:r>
              <a:rPr lang="en-US" sz="3499" b="1" spc="349" dirty="0">
                <a:solidFill>
                  <a:srgbClr val="241E17"/>
                </a:solidFill>
                <a:latin typeface="游明朝" panose="02020400000000000000" pitchFamily="18" charset="-128"/>
                <a:ea typeface="游明朝" panose="02020400000000000000" pitchFamily="18" charset="-128"/>
              </a:rPr>
              <a:t>。</a:t>
            </a:r>
          </a:p>
        </p:txBody>
      </p:sp>
    </p:spTree>
    <p:extLst>
      <p:ext uri="{BB962C8B-B14F-4D97-AF65-F5344CB8AC3E}">
        <p14:creationId xmlns:p14="http://schemas.microsoft.com/office/powerpoint/2010/main" val="188974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EBD9-1A52-4692-BFFB-A49BF0761369}" type="datetime1">
              <a:rPr lang="en-US" smtClean="0"/>
              <a:t>10/17/2024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テキスト ボックス 6">
            <a:extLst>
              <a:ext uri="{FF2B5EF4-FFF2-40B4-BE49-F238E27FC236}">
                <a16:creationId xmlns:a16="http://schemas.microsoft.com/office/drawing/2014/main" id="{3C5B0E3F-33F3-04F8-972E-AFFF5AF4C355}"/>
              </a:ext>
            </a:extLst>
          </p:cNvPr>
          <p:cNvSpPr txBox="1"/>
          <p:nvPr userDrawn="1"/>
        </p:nvSpPr>
        <p:spPr>
          <a:xfrm>
            <a:off x="16848000" y="342900"/>
            <a:ext cx="1326004" cy="461665"/>
          </a:xfrm>
          <a:prstGeom prst="rect">
            <a:avLst/>
          </a:prstGeom>
          <a:noFill/>
        </p:spPr>
        <p:txBody>
          <a:bodyPr wrap="none" rtlCol="0">
            <a:spAutoFit/>
          </a:bodyPr>
          <a:lstStyle/>
          <a:p>
            <a:r>
              <a:rPr kumimoji="1" lang="en-US" altLang="ja-JP" sz="2400" b="1" dirty="0">
                <a:latin typeface="游明朝" panose="02020400000000000000" pitchFamily="18" charset="-128"/>
                <a:ea typeface="游明朝" panose="02020400000000000000" pitchFamily="18" charset="-128"/>
              </a:rPr>
              <a:t>Page</a:t>
            </a:r>
            <a:fld id="{597B4248-E85A-4780-BA61-974EB438AB4C}" type="slidenum">
              <a:rPr kumimoji="1" lang="en-US" altLang="ja-JP" sz="2400" b="1" smtClean="0">
                <a:latin typeface="游明朝" panose="02020400000000000000" pitchFamily="18" charset="-128"/>
                <a:ea typeface="游明朝" panose="02020400000000000000" pitchFamily="18" charset="-128"/>
              </a:rPr>
              <a:t>‹#›</a:t>
            </a:fld>
            <a:r>
              <a:rPr kumimoji="1" lang="en-US" altLang="ja-JP" sz="2400" b="1" dirty="0">
                <a:latin typeface="游明朝" panose="02020400000000000000" pitchFamily="18" charset="-128"/>
                <a:ea typeface="游明朝" panose="02020400000000000000" pitchFamily="18" charset="-128"/>
              </a:rPr>
              <a:t>  </a:t>
            </a:r>
            <a:endParaRPr kumimoji="1" lang="ja-JP" altLang="en-US" sz="2400" b="1" dirty="0">
              <a:latin typeface="游明朝" panose="02020400000000000000" pitchFamily="18" charset="-128"/>
              <a:ea typeface="游明朝" panose="02020400000000000000" pitchFamily="18" charset="-128"/>
            </a:endParaRPr>
          </a:p>
        </p:txBody>
      </p:sp>
    </p:spTree>
  </p:cSld>
  <p:clrMap bg1="lt1" tx1="dk1" bg2="lt2" tx2="dk2" accent1="accent1" accent2="accent2" accent3="accent3" accent4="accent4" accent5="accent5" accent6="accent6" hlink="hlink" folHlink="folHlink"/>
  <p:sldLayoutIdLst>
    <p:sldLayoutId id="2147483705" r:id="rId1"/>
    <p:sldLayoutId id="2147483655" r:id="rId2"/>
    <p:sldLayoutId id="2147483662" r:id="rId3"/>
    <p:sldLayoutId id="2147483663" r:id="rId4"/>
    <p:sldLayoutId id="2147483661" r:id="rId5"/>
    <p:sldLayoutId id="2147483660" r:id="rId6"/>
    <p:sldLayoutId id="2147483677" r:id="rId7"/>
    <p:sldLayoutId id="2147483676" r:id="rId8"/>
    <p:sldLayoutId id="2147483664" r:id="rId9"/>
    <p:sldLayoutId id="2147483680" r:id="rId10"/>
    <p:sldLayoutId id="2147483665" r:id="rId11"/>
    <p:sldLayoutId id="2147483679" r:id="rId12"/>
    <p:sldLayoutId id="2147483666" r:id="rId13"/>
    <p:sldLayoutId id="2147483668" r:id="rId14"/>
    <p:sldLayoutId id="214748367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3306BA-156A-A57A-F031-32B5A25F4B10}"/>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07FBEEF4-461D-7CCE-5DC5-6B31138622C7}"/>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BD7B720C-6072-C5CB-AC85-626D3B25FE45}"/>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ABD9645-842E-40A7-87FF-36FCA7222186}"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0F11704E-1291-18FC-7FC8-D449E79B0F9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24E2F752-AE60-92F7-BC6C-E385D18AA881}"/>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95659AB5-022E-4430-9A41-FE552AE92009}" type="slidenum">
              <a:rPr lang="en-US" smtClean="0"/>
              <a:t>‹#›</a:t>
            </a:fld>
            <a:endParaRPr lang="en-US"/>
          </a:p>
        </p:txBody>
      </p:sp>
    </p:spTree>
    <p:extLst>
      <p:ext uri="{BB962C8B-B14F-4D97-AF65-F5344CB8AC3E}">
        <p14:creationId xmlns:p14="http://schemas.microsoft.com/office/powerpoint/2010/main" val="200072503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1CA3C6-2A22-22E5-FFE9-39E2EADDC5B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テキスト プレースホルダー 2">
            <a:extLst>
              <a:ext uri="{FF2B5EF4-FFF2-40B4-BE49-F238E27FC236}">
                <a16:creationId xmlns:a16="http://schemas.microsoft.com/office/drawing/2014/main" id="{3FDF796B-A3E3-0D65-EBCF-000D83FAEC6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3">
            <a:extLst>
              <a:ext uri="{FF2B5EF4-FFF2-40B4-BE49-F238E27FC236}">
                <a16:creationId xmlns:a16="http://schemas.microsoft.com/office/drawing/2014/main" id="{37B8339A-C248-C8D7-70FF-C1202B812C29}"/>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06BAF46E-0864-4B5C-9833-2127A9D633BF}" type="datetimeFigureOut">
              <a:rPr lang="en-US" smtClean="0"/>
              <a:t>10/17/2024</a:t>
            </a:fld>
            <a:endParaRPr lang="en-US"/>
          </a:p>
        </p:txBody>
      </p:sp>
      <p:sp>
        <p:nvSpPr>
          <p:cNvPr id="5" name="フッター プレースホルダー 4">
            <a:extLst>
              <a:ext uri="{FF2B5EF4-FFF2-40B4-BE49-F238E27FC236}">
                <a16:creationId xmlns:a16="http://schemas.microsoft.com/office/drawing/2014/main" id="{66B20037-C1CB-0275-9B27-8AEA36F1AC82}"/>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8F14826F-073A-B74D-B9A2-66D48CDD8EAB}"/>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EA1C4E57-BA6C-49B5-BA6B-09A6FF30A7DB}" type="slidenum">
              <a:rPr lang="en-US" smtClean="0"/>
              <a:t>‹#›</a:t>
            </a:fld>
            <a:endParaRPr lang="en-US"/>
          </a:p>
        </p:txBody>
      </p:sp>
    </p:spTree>
    <p:extLst>
      <p:ext uri="{BB962C8B-B14F-4D97-AF65-F5344CB8AC3E}">
        <p14:creationId xmlns:p14="http://schemas.microsoft.com/office/powerpoint/2010/main" val="27492369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6171" y="6134100"/>
            <a:ext cx="7638613" cy="19053"/>
          </a:xfrm>
          <a:prstGeom prst="line">
            <a:avLst/>
          </a:prstGeom>
          <a:ln w="38100" cap="flat">
            <a:solidFill>
              <a:srgbClr val="AEA29D"/>
            </a:solidFill>
            <a:prstDash val="solid"/>
            <a:headEnd type="none" w="sm" len="sm"/>
            <a:tailEnd type="none" w="sm" len="sm"/>
          </a:ln>
        </p:spPr>
      </p:sp>
      <p:sp>
        <p:nvSpPr>
          <p:cNvPr id="4" name="TextBox 4"/>
          <p:cNvSpPr txBox="1"/>
          <p:nvPr/>
        </p:nvSpPr>
        <p:spPr>
          <a:xfrm>
            <a:off x="914400" y="2843217"/>
            <a:ext cx="9264053" cy="2327497"/>
          </a:xfrm>
          <a:prstGeom prst="rect">
            <a:avLst/>
          </a:prstGeom>
        </p:spPr>
        <p:txBody>
          <a:bodyPr wrap="square" lIns="0" tIns="0" rIns="0" bIns="0" rtlCol="0" anchor="ctr" anchorCtr="0">
            <a:spAutoFit/>
          </a:bodyPr>
          <a:lstStyle/>
          <a:p>
            <a:pPr algn="ctr">
              <a:lnSpc>
                <a:spcPts val="9520"/>
              </a:lnSpc>
            </a:pPr>
            <a:r>
              <a:rPr lang="en-US" sz="5600" b="1" spc="1008" dirty="0" err="1">
                <a:solidFill>
                  <a:srgbClr val="241E17"/>
                </a:solidFill>
                <a:latin typeface="游明朝" panose="02020400000000000000" pitchFamily="18" charset="-128"/>
                <a:ea typeface="游明朝" panose="02020400000000000000" pitchFamily="18" charset="-128"/>
              </a:rPr>
              <a:t>フューチャ</a:t>
            </a:r>
            <a:r>
              <a:rPr lang="en-US" sz="5600" b="1" spc="1008" dirty="0">
                <a:solidFill>
                  <a:srgbClr val="241E17"/>
                </a:solidFill>
                <a:latin typeface="游明朝" panose="02020400000000000000" pitchFamily="18" charset="-128"/>
                <a:ea typeface="游明朝" panose="02020400000000000000" pitchFamily="18" charset="-128"/>
              </a:rPr>
              <a:t>ー・</a:t>
            </a:r>
            <a:r>
              <a:rPr lang="en-US" sz="5600" b="1" spc="1008" dirty="0" err="1">
                <a:solidFill>
                  <a:srgbClr val="241E17"/>
                </a:solidFill>
                <a:latin typeface="游明朝" panose="02020400000000000000" pitchFamily="18" charset="-128"/>
                <a:ea typeface="游明朝" panose="02020400000000000000" pitchFamily="18" charset="-128"/>
              </a:rPr>
              <a:t>デザイン</a:t>
            </a:r>
            <a:endParaRPr lang="en-US" sz="5600" b="1" spc="1008" dirty="0">
              <a:solidFill>
                <a:srgbClr val="241E17"/>
              </a:solidFill>
              <a:latin typeface="游明朝" panose="02020400000000000000" pitchFamily="18" charset="-128"/>
              <a:ea typeface="游明朝" panose="02020400000000000000" pitchFamily="18" charset="-128"/>
            </a:endParaRPr>
          </a:p>
          <a:p>
            <a:pPr>
              <a:lnSpc>
                <a:spcPts val="9520"/>
              </a:lnSpc>
            </a:pPr>
            <a:r>
              <a:rPr lang="ja-JP" altLang="en-US" sz="5600" b="1" spc="1008" dirty="0">
                <a:solidFill>
                  <a:srgbClr val="241E17"/>
                </a:solidFill>
                <a:latin typeface="游明朝" panose="02020400000000000000" pitchFamily="18" charset="-128"/>
                <a:ea typeface="游明朝" panose="02020400000000000000" pitchFamily="18" charset="-128"/>
              </a:rPr>
              <a:t>ワークショップ</a:t>
            </a:r>
            <a:endParaRPr lang="en-US" sz="5600" b="1" spc="1008" dirty="0">
              <a:solidFill>
                <a:srgbClr val="241E17"/>
              </a:solidFill>
              <a:latin typeface="游明朝" panose="02020400000000000000" pitchFamily="18" charset="-128"/>
              <a:ea typeface="游明朝" panose="02020400000000000000" pitchFamily="18" charset="-128"/>
            </a:endParaRPr>
          </a:p>
        </p:txBody>
      </p:sp>
      <p:sp>
        <p:nvSpPr>
          <p:cNvPr id="5" name="TextBox 5"/>
          <p:cNvSpPr txBox="1"/>
          <p:nvPr/>
        </p:nvSpPr>
        <p:spPr>
          <a:xfrm>
            <a:off x="936171" y="1185794"/>
            <a:ext cx="7380514" cy="1102866"/>
          </a:xfrm>
          <a:prstGeom prst="rect">
            <a:avLst/>
          </a:prstGeom>
        </p:spPr>
        <p:txBody>
          <a:bodyPr wrap="square" lIns="0" tIns="0" rIns="0" bIns="0" rtlCol="0" anchor="t">
            <a:spAutoFit/>
          </a:bodyPr>
          <a:lstStyle/>
          <a:p>
            <a:pPr>
              <a:lnSpc>
                <a:spcPts val="8639"/>
              </a:lnSpc>
            </a:pPr>
            <a:r>
              <a:rPr lang="en-US" sz="7199" dirty="0">
                <a:solidFill>
                  <a:srgbClr val="B6AAA2"/>
                </a:solidFill>
                <a:latin typeface="Kunstler Script" panose="030304020206070D0D06" pitchFamily="66" charset="0"/>
              </a:rPr>
              <a:t>Future Design</a:t>
            </a:r>
            <a:r>
              <a:rPr lang="ja-JP" altLang="en-US" sz="7199" dirty="0">
                <a:solidFill>
                  <a:srgbClr val="B6AAA2"/>
                </a:solidFill>
                <a:latin typeface="Kunstler Script" panose="030304020206070D0D06" pitchFamily="66" charset="0"/>
              </a:rPr>
              <a:t> </a:t>
            </a:r>
            <a:r>
              <a:rPr lang="en-US" altLang="ja-JP" sz="7199" dirty="0">
                <a:solidFill>
                  <a:srgbClr val="B6AAA2"/>
                </a:solidFill>
                <a:latin typeface="Kunstler Script" panose="030304020206070D0D06" pitchFamily="66" charset="0"/>
              </a:rPr>
              <a:t>Workshop</a:t>
            </a:r>
            <a:endParaRPr lang="en-US" sz="7199" dirty="0">
              <a:solidFill>
                <a:srgbClr val="B6AAA2"/>
              </a:solidFill>
              <a:latin typeface="Kunstler Script" panose="030304020206070D0D06" pitchFamily="66" charset="0"/>
            </a:endParaRPr>
          </a:p>
        </p:txBody>
      </p:sp>
      <p:sp>
        <p:nvSpPr>
          <p:cNvPr id="6" name="TextBox 6"/>
          <p:cNvSpPr txBox="1"/>
          <p:nvPr/>
        </p:nvSpPr>
        <p:spPr>
          <a:xfrm>
            <a:off x="1497193" y="6943728"/>
            <a:ext cx="7077591" cy="795411"/>
          </a:xfrm>
          <a:prstGeom prst="rect">
            <a:avLst/>
          </a:prstGeom>
        </p:spPr>
        <p:txBody>
          <a:bodyPr lIns="0" tIns="0" rIns="0" bIns="0" rtlCol="0" anchor="t">
            <a:spAutoFit/>
          </a:bodyPr>
          <a:lstStyle/>
          <a:p>
            <a:pPr>
              <a:lnSpc>
                <a:spcPts val="6999"/>
              </a:lnSpc>
            </a:pPr>
            <a:r>
              <a:rPr lang="en-US" sz="3499" b="1" spc="349" dirty="0">
                <a:solidFill>
                  <a:srgbClr val="241E17"/>
                </a:solidFill>
                <a:latin typeface="游明朝" panose="02020400000000000000" pitchFamily="18" charset="-128"/>
                <a:ea typeface="游明朝" panose="02020400000000000000" pitchFamily="18" charset="-128"/>
              </a:rPr>
              <a:t>  </a:t>
            </a:r>
            <a:endParaRPr lang="en-US" sz="2000" b="1" spc="200" dirty="0">
              <a:solidFill>
                <a:srgbClr val="241E17"/>
              </a:solidFill>
              <a:latin typeface="游明朝" panose="02020400000000000000" pitchFamily="18" charset="-128"/>
              <a:ea typeface="游明朝" panose="02020400000000000000" pitchFamily="18" charset="-128"/>
            </a:endParaRPr>
          </a:p>
        </p:txBody>
      </p:sp>
      <p:sp>
        <p:nvSpPr>
          <p:cNvPr id="14" name="テキスト ボックス 13">
            <a:extLst>
              <a:ext uri="{FF2B5EF4-FFF2-40B4-BE49-F238E27FC236}">
                <a16:creationId xmlns:a16="http://schemas.microsoft.com/office/drawing/2014/main" id="{DEE4B1F4-7859-4598-9C65-8F28E8CB9CA2}"/>
              </a:ext>
            </a:extLst>
          </p:cNvPr>
          <p:cNvSpPr txBox="1"/>
          <p:nvPr/>
        </p:nvSpPr>
        <p:spPr>
          <a:xfrm>
            <a:off x="951411" y="7581900"/>
            <a:ext cx="7638613" cy="954107"/>
          </a:xfrm>
          <a:prstGeom prst="rect">
            <a:avLst/>
          </a:prstGeom>
          <a:noFill/>
        </p:spPr>
        <p:txBody>
          <a:bodyPr wrap="square" rtlCol="0">
            <a:spAutoFit/>
          </a:bodyPr>
          <a:lstStyle/>
          <a:p>
            <a:r>
              <a:rPr kumimoji="1" lang="en-US" altLang="ja-JP" sz="2800" b="1" dirty="0">
                <a:highlight>
                  <a:srgbClr val="FFFF00"/>
                </a:highlight>
                <a:latin typeface="游明朝" panose="02020400000000000000" pitchFamily="18" charset="-128"/>
                <a:ea typeface="游明朝" panose="02020400000000000000" pitchFamily="18" charset="-128"/>
              </a:rPr>
              <a:t>※</a:t>
            </a:r>
            <a:r>
              <a:rPr kumimoji="1" lang="ja-JP" altLang="en-US" sz="2800" b="1" dirty="0">
                <a:highlight>
                  <a:srgbClr val="FFFF00"/>
                </a:highlight>
                <a:latin typeface="游明朝" panose="02020400000000000000" pitchFamily="18" charset="-128"/>
                <a:ea typeface="游明朝" panose="02020400000000000000" pitchFamily="18" charset="-128"/>
              </a:rPr>
              <a:t>ここにワークショップ実施者の名前を書いてください。</a:t>
            </a:r>
            <a:endParaRPr kumimoji="1" lang="en-US" altLang="ja-JP" sz="2800" b="1" dirty="0">
              <a:highlight>
                <a:srgbClr val="FFFF00"/>
              </a:highlight>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43307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3" name="Freeform 3"/>
          <p:cNvSpPr/>
          <p:nvPr/>
        </p:nvSpPr>
        <p:spPr>
          <a:xfrm>
            <a:off x="678726" y="2476500"/>
            <a:ext cx="8457392" cy="6419386"/>
          </a:xfrm>
          <a:custGeom>
            <a:avLst/>
            <a:gdLst/>
            <a:ahLst/>
            <a:cxnLst/>
            <a:rect l="l" t="t" r="r" b="b"/>
            <a:pathLst>
              <a:path w="8457392" h="6419386">
                <a:moveTo>
                  <a:pt x="0" y="0"/>
                </a:moveTo>
                <a:lnTo>
                  <a:pt x="8457392" y="0"/>
                </a:lnTo>
                <a:lnTo>
                  <a:pt x="8457392" y="6419386"/>
                </a:lnTo>
                <a:lnTo>
                  <a:pt x="0" y="6419386"/>
                </a:lnTo>
                <a:lnTo>
                  <a:pt x="0" y="0"/>
                </a:lnTo>
                <a:close/>
              </a:path>
            </a:pathLst>
          </a:custGeom>
          <a:blipFill>
            <a:blip r:embed="rId2"/>
            <a:stretch>
              <a:fillRect/>
            </a:stretch>
          </a:blipFill>
        </p:spPr>
      </p:sp>
      <p:sp>
        <p:nvSpPr>
          <p:cNvPr id="4" name="TextBox 4"/>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03. </a:t>
            </a:r>
            <a:r>
              <a:rPr lang="en-US" sz="2799" b="1" spc="279" dirty="0" err="1">
                <a:solidFill>
                  <a:srgbClr val="241E17"/>
                </a:solidFill>
                <a:latin typeface="游明朝" panose="02020400000000000000" pitchFamily="18" charset="-128"/>
                <a:ea typeface="游明朝" panose="02020400000000000000" pitchFamily="18" charset="-128"/>
              </a:rPr>
              <a:t>グループの編成</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9296400" y="2866223"/>
            <a:ext cx="8712000" cy="2340000"/>
          </a:xfrm>
          <a:prstGeom prst="roundRect">
            <a:avLst>
              <a:gd name="adj" fmla="val 2875"/>
            </a:avLst>
          </a:prstGeom>
          <a:solidFill>
            <a:srgbClr val="F6F4F1"/>
          </a:solidFill>
        </p:spPr>
        <p:txBody>
          <a:bodyPr lIns="0" tIns="0" rIns="0" bIns="0" rtlCol="0" anchor="ctr">
            <a:noAutofit/>
          </a:bodyPr>
          <a:lstStyle/>
          <a:p>
            <a:pPr marL="180000">
              <a:lnSpc>
                <a:spcPts val="6999"/>
              </a:lnSpc>
            </a:pPr>
            <a:r>
              <a:rPr lang="en-US" sz="3499" b="1" spc="349" dirty="0" err="1">
                <a:solidFill>
                  <a:srgbClr val="241E17"/>
                </a:solidFill>
                <a:latin typeface="游明朝" panose="02020400000000000000" pitchFamily="18" charset="-128"/>
                <a:ea typeface="游明朝" panose="02020400000000000000" pitchFamily="18" charset="-128"/>
              </a:rPr>
              <a:t>近くに座っている人同士で</a:t>
            </a:r>
            <a:endParaRPr lang="en-US" sz="3499" b="1" spc="349" dirty="0">
              <a:solidFill>
                <a:srgbClr val="241E17"/>
              </a:solidFill>
              <a:latin typeface="游明朝" panose="02020400000000000000" pitchFamily="18" charset="-128"/>
              <a:ea typeface="游明朝" panose="02020400000000000000" pitchFamily="18" charset="-128"/>
            </a:endParaRPr>
          </a:p>
          <a:p>
            <a:pPr marL="180000">
              <a:lnSpc>
                <a:spcPts val="6999"/>
              </a:lnSpc>
            </a:pPr>
            <a:r>
              <a:rPr lang="en-US" sz="3499" b="1" spc="349" dirty="0" err="1">
                <a:solidFill>
                  <a:srgbClr val="FF3131"/>
                </a:solidFill>
                <a:latin typeface="游明朝" panose="02020400000000000000" pitchFamily="18" charset="-128"/>
                <a:ea typeface="游明朝" panose="02020400000000000000" pitchFamily="18" charset="-128"/>
              </a:rPr>
              <a:t>二人のグループ</a:t>
            </a:r>
            <a:r>
              <a:rPr lang="en-US" sz="3499" b="1" spc="349" dirty="0" err="1">
                <a:solidFill>
                  <a:srgbClr val="241E17"/>
                </a:solidFill>
                <a:latin typeface="游明朝" panose="02020400000000000000" pitchFamily="18" charset="-128"/>
                <a:ea typeface="游明朝" panose="02020400000000000000" pitchFamily="18" charset="-128"/>
              </a:rPr>
              <a:t>を作ってください</a:t>
            </a:r>
            <a:r>
              <a:rPr lang="en-US" sz="3499" b="1" spc="349" dirty="0">
                <a:solidFill>
                  <a:srgbClr val="241E17"/>
                </a:solidFill>
                <a:latin typeface="游明朝" panose="02020400000000000000" pitchFamily="18" charset="-128"/>
                <a:ea typeface="游明朝" panose="02020400000000000000" pitchFamily="18" charset="-128"/>
              </a:rPr>
              <a:t>。</a:t>
            </a:r>
          </a:p>
        </p:txBody>
      </p:sp>
      <p:sp>
        <p:nvSpPr>
          <p:cNvPr id="12" name="TextBox 11">
            <a:extLst>
              <a:ext uri="{FF2B5EF4-FFF2-40B4-BE49-F238E27FC236}">
                <a16:creationId xmlns:a16="http://schemas.microsoft.com/office/drawing/2014/main" id="{05E2C49E-BDE5-68A4-A253-415BE42EF5A3}"/>
              </a:ext>
            </a:extLst>
          </p:cNvPr>
          <p:cNvSpPr txBox="1"/>
          <p:nvPr/>
        </p:nvSpPr>
        <p:spPr>
          <a:xfrm>
            <a:off x="9296400" y="5600700"/>
            <a:ext cx="8715600" cy="2340000"/>
          </a:xfrm>
          <a:prstGeom prst="roundRect">
            <a:avLst>
              <a:gd name="adj" fmla="val 2876"/>
            </a:avLst>
          </a:prstGeom>
          <a:solidFill>
            <a:srgbClr val="F6F4F1"/>
          </a:solidFill>
        </p:spPr>
        <p:txBody>
          <a:bodyPr lIns="0" tIns="0" rIns="0" bIns="0" rtlCol="0" anchor="ctr">
            <a:noAutofit/>
          </a:bodyPr>
          <a:lstStyle/>
          <a:p>
            <a:pPr marL="180000">
              <a:lnSpc>
                <a:spcPts val="6999"/>
              </a:lnSpc>
            </a:pPr>
            <a:r>
              <a:rPr lang="en-US" sz="3499" b="1" spc="349" dirty="0" err="1">
                <a:solidFill>
                  <a:srgbClr val="241E17"/>
                </a:solidFill>
                <a:latin typeface="游明朝" panose="02020400000000000000" pitchFamily="18" charset="-128"/>
                <a:ea typeface="游明朝" panose="02020400000000000000" pitchFamily="18" charset="-128"/>
              </a:rPr>
              <a:t>ペアに</a:t>
            </a:r>
            <a:r>
              <a:rPr lang="en-US" sz="3499" spc="349" dirty="0" err="1">
                <a:solidFill>
                  <a:srgbClr val="241E17"/>
                </a:solidFill>
                <a:latin typeface="游明朝" panose="02020400000000000000" pitchFamily="18" charset="-128"/>
                <a:ea typeface="游明朝" panose="02020400000000000000" pitchFamily="18" charset="-128"/>
              </a:rPr>
              <a:t>な</a:t>
            </a:r>
            <a:r>
              <a:rPr lang="en-US" sz="3499" b="1" spc="349" dirty="0" err="1">
                <a:solidFill>
                  <a:srgbClr val="241E17"/>
                </a:solidFill>
                <a:latin typeface="游明朝" panose="02020400000000000000" pitchFamily="18" charset="-128"/>
                <a:ea typeface="游明朝" panose="02020400000000000000" pitchFamily="18" charset="-128"/>
              </a:rPr>
              <a:t>れない人がいる場合は、三人のグループが出来ても構いません</a:t>
            </a:r>
            <a:r>
              <a:rPr lang="en-US" sz="3499" b="1" spc="349" dirty="0">
                <a:solidFill>
                  <a:srgbClr val="241E17"/>
                </a:solidFill>
                <a:latin typeface="游明朝" panose="02020400000000000000" pitchFamily="18" charset="-128"/>
                <a:ea typeface="游明朝" panose="02020400000000000000" pitchFamily="18" charset="-128"/>
              </a:rPr>
              <a:t>。</a:t>
            </a:r>
          </a:p>
        </p:txBody>
      </p:sp>
    </p:spTree>
    <p:extLst>
      <p:ext uri="{BB962C8B-B14F-4D97-AF65-F5344CB8AC3E}">
        <p14:creationId xmlns:p14="http://schemas.microsoft.com/office/powerpoint/2010/main" val="3278597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04. </a:t>
            </a:r>
            <a:r>
              <a:rPr lang="en-US" sz="4200" b="1" spc="756" dirty="0" err="1">
                <a:solidFill>
                  <a:srgbClr val="241E17"/>
                </a:solidFill>
                <a:latin typeface="游明朝" panose="02020400000000000000" pitchFamily="18" charset="-128"/>
                <a:ea typeface="游明朝" panose="02020400000000000000" pitchFamily="18" charset="-128"/>
              </a:rPr>
              <a:t>パスト・デザイン討議</a:t>
            </a:r>
            <a:endParaRPr lang="en-US" sz="4200" b="1" spc="756"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41183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837" y="2622920"/>
            <a:ext cx="3844709" cy="6142036"/>
            <a:chOff x="0" y="0"/>
            <a:chExt cx="5126279" cy="8189381"/>
          </a:xfrm>
        </p:grpSpPr>
        <p:pic>
          <p:nvPicPr>
            <p:cNvPr id="3" name="Picture 3"/>
            <p:cNvPicPr>
              <a:picLocks noChangeAspect="1"/>
            </p:cNvPicPr>
            <p:nvPr/>
          </p:nvPicPr>
          <p:blipFill>
            <a:blip r:embed="rId3">
              <a:alphaModFix amt="90000"/>
              <a:extLst>
                <a:ext uri="{BEBA8EAE-BF5A-486C-A8C5-ECC9F3942E4B}">
                  <a14:imgProps xmlns:a14="http://schemas.microsoft.com/office/drawing/2010/main">
                    <a14:imgLayer r:embed="rId4">
                      <a14:imgEffect>
                        <a14:colorTemperature colorTemp="7200"/>
                      </a14:imgEffect>
                    </a14:imgLayer>
                  </a14:imgProps>
                </a:ext>
              </a:extLst>
            </a:blip>
            <a:srcRect l="20388" r="37880"/>
            <a:stretch>
              <a:fillRect/>
            </a:stretch>
          </p:blipFill>
          <p:spPr>
            <a:xfrm>
              <a:off x="0" y="0"/>
              <a:ext cx="5126279" cy="8189381"/>
            </a:xfrm>
            <a:prstGeom prst="rect">
              <a:avLst/>
            </a:prstGeom>
          </p:spPr>
        </p:pic>
      </p:grpSp>
      <p:sp>
        <p:nvSpPr>
          <p:cNvPr id="4" name="AutoShape 4"/>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5" name="TextBox 5"/>
          <p:cNvSpPr txBox="1"/>
          <p:nvPr/>
        </p:nvSpPr>
        <p:spPr>
          <a:xfrm>
            <a:off x="6821847" y="1457325"/>
            <a:ext cx="8773562" cy="910762"/>
          </a:xfrm>
          <a:prstGeom prst="rect">
            <a:avLst/>
          </a:prstGeom>
        </p:spPr>
        <p:txBody>
          <a:bodyPr lIns="0" tIns="0" rIns="0" bIns="0" rtlCol="0" anchor="t">
            <a:spAutoFit/>
          </a:bodyPr>
          <a:lstStyle/>
          <a:p>
            <a:pPr>
              <a:lnSpc>
                <a:spcPts val="7819"/>
              </a:lnSpc>
            </a:pPr>
            <a:r>
              <a:rPr lang="en-US" sz="4599" b="1" spc="827" dirty="0">
                <a:solidFill>
                  <a:srgbClr val="241E17"/>
                </a:solidFill>
                <a:latin typeface="游明朝" panose="02020400000000000000" pitchFamily="18" charset="-128"/>
                <a:ea typeface="游明朝" panose="02020400000000000000" pitchFamily="18" charset="-128"/>
              </a:rPr>
              <a:t>パスト・デザインとは？</a:t>
            </a:r>
            <a:r>
              <a:rPr lang="en-US" sz="2800" b="1" spc="827" baseline="66000" dirty="0">
                <a:solidFill>
                  <a:srgbClr val="241E17"/>
                </a:solidFill>
                <a:latin typeface="游明朝" panose="02020400000000000000" pitchFamily="18" charset="-128"/>
                <a:ea typeface="游明朝" panose="02020400000000000000" pitchFamily="18" charset="-128"/>
              </a:rPr>
              <a:t>5)</a:t>
            </a:r>
          </a:p>
        </p:txBody>
      </p:sp>
      <p:sp>
        <p:nvSpPr>
          <p:cNvPr id="6" name="TextBox 6"/>
          <p:cNvSpPr txBox="1"/>
          <p:nvPr/>
        </p:nvSpPr>
        <p:spPr>
          <a:xfrm>
            <a:off x="1398496" y="370952"/>
            <a:ext cx="15141411"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04. </a:t>
            </a:r>
            <a:r>
              <a:rPr lang="en-US" sz="2799" b="1" spc="279" dirty="0" err="1">
                <a:solidFill>
                  <a:srgbClr val="241E17"/>
                </a:solidFill>
                <a:latin typeface="游明朝" panose="02020400000000000000" pitchFamily="18" charset="-128"/>
                <a:ea typeface="游明朝" panose="02020400000000000000" pitchFamily="18" charset="-128"/>
              </a:rPr>
              <a:t>パスト・デザイン討議</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4477156" y="2679946"/>
            <a:ext cx="13431600" cy="2574000"/>
          </a:xfrm>
          <a:prstGeom prst="rect">
            <a:avLst/>
          </a:prstGeom>
          <a:solidFill>
            <a:srgbClr val="F6F4F1"/>
          </a:solidFill>
        </p:spPr>
        <p:txBody>
          <a:bodyPr wrap="square"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定義：過去世代の意思決定が今の社会にどう影響を与えたか、別の意思決定をしていたら今の社会がどうなっていたかについて、仮想的にデザインすること</a:t>
            </a:r>
          </a:p>
        </p:txBody>
      </p:sp>
      <p:sp>
        <p:nvSpPr>
          <p:cNvPr id="14" name="TextBox 14"/>
          <p:cNvSpPr txBox="1"/>
          <p:nvPr/>
        </p:nvSpPr>
        <p:spPr>
          <a:xfrm>
            <a:off x="4519491" y="5586075"/>
            <a:ext cx="4348800" cy="3243600"/>
          </a:xfrm>
          <a:prstGeom prst="roundRect">
            <a:avLst>
              <a:gd name="adj" fmla="val 4095"/>
            </a:avLst>
          </a:prstGeom>
          <a:solidFill>
            <a:srgbClr val="F6F4F1"/>
          </a:solidFill>
        </p:spPr>
        <p:txBody>
          <a:bodyPr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目的１：今の私たちも過去世代にとっては</a:t>
            </a:r>
            <a:r>
              <a:rPr lang="en-US" sz="3500" b="1" spc="630" dirty="0">
                <a:solidFill>
                  <a:srgbClr val="FF3131"/>
                </a:solidFill>
                <a:latin typeface="游明朝" panose="02020400000000000000" pitchFamily="18" charset="-128"/>
                <a:ea typeface="游明朝" panose="02020400000000000000" pitchFamily="18" charset="-128"/>
              </a:rPr>
              <a:t>将来人だと実感</a:t>
            </a:r>
            <a:r>
              <a:rPr lang="en-US" sz="3500" b="1" spc="630" dirty="0">
                <a:solidFill>
                  <a:srgbClr val="241E17"/>
                </a:solidFill>
                <a:latin typeface="游明朝" panose="02020400000000000000" pitchFamily="18" charset="-128"/>
                <a:ea typeface="游明朝" panose="02020400000000000000" pitchFamily="18" charset="-128"/>
              </a:rPr>
              <a:t>する</a:t>
            </a:r>
          </a:p>
        </p:txBody>
      </p:sp>
      <p:sp>
        <p:nvSpPr>
          <p:cNvPr id="18" name="TextBox 18"/>
          <p:cNvSpPr txBox="1"/>
          <p:nvPr/>
        </p:nvSpPr>
        <p:spPr>
          <a:xfrm>
            <a:off x="13627687" y="5556206"/>
            <a:ext cx="4348800" cy="3243600"/>
          </a:xfrm>
          <a:prstGeom prst="roundRect">
            <a:avLst>
              <a:gd name="adj" fmla="val 4857"/>
            </a:avLst>
          </a:prstGeom>
          <a:solidFill>
            <a:srgbClr val="F6F4F1"/>
          </a:solidFill>
        </p:spPr>
        <p:txBody>
          <a:bodyPr lIns="0" tIns="0" rIns="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目的３：スムーズに仮想将来人になるための</a:t>
            </a:r>
            <a:r>
              <a:rPr lang="en-US" sz="3500" b="1" spc="630" dirty="0">
                <a:solidFill>
                  <a:srgbClr val="FF3131"/>
                </a:solidFill>
                <a:latin typeface="游明朝" panose="02020400000000000000" pitchFamily="18" charset="-128"/>
                <a:ea typeface="游明朝" panose="02020400000000000000" pitchFamily="18" charset="-128"/>
              </a:rPr>
              <a:t>予行演習</a:t>
            </a:r>
            <a:r>
              <a:rPr lang="en-US" sz="3500" b="1" spc="630" dirty="0">
                <a:solidFill>
                  <a:srgbClr val="241E17"/>
                </a:solidFill>
                <a:latin typeface="游明朝" panose="02020400000000000000" pitchFamily="18" charset="-128"/>
                <a:ea typeface="游明朝" panose="02020400000000000000" pitchFamily="18" charset="-128"/>
              </a:rPr>
              <a:t>をする</a:t>
            </a:r>
          </a:p>
        </p:txBody>
      </p:sp>
      <p:sp>
        <p:nvSpPr>
          <p:cNvPr id="22" name="TextBox 22"/>
          <p:cNvSpPr txBox="1"/>
          <p:nvPr/>
        </p:nvSpPr>
        <p:spPr>
          <a:xfrm>
            <a:off x="9058942" y="5593019"/>
            <a:ext cx="4348800" cy="3243600"/>
          </a:xfrm>
          <a:prstGeom prst="roundRect">
            <a:avLst>
              <a:gd name="adj" fmla="val 4476"/>
            </a:avLst>
          </a:prstGeom>
          <a:solidFill>
            <a:srgbClr val="F6F4F1"/>
          </a:solidFill>
        </p:spPr>
        <p:txBody>
          <a:bodyPr lIns="72000" tIns="0" rIns="108000" bIns="0" rtlCol="0" anchor="ctr">
            <a:noAutofit/>
          </a:bodyPr>
          <a:lstStyle/>
          <a:p>
            <a:pPr marL="180000">
              <a:lnSpc>
                <a:spcPts val="5950"/>
              </a:lnSpc>
            </a:pPr>
            <a:r>
              <a:rPr lang="en-US" sz="3500" b="1" spc="630" dirty="0">
                <a:solidFill>
                  <a:srgbClr val="241E17"/>
                </a:solidFill>
                <a:latin typeface="游明朝" panose="02020400000000000000" pitchFamily="18" charset="-128"/>
                <a:ea typeface="游明朝" panose="02020400000000000000" pitchFamily="18" charset="-128"/>
              </a:rPr>
              <a:t>目的２：自分は(も)、</a:t>
            </a:r>
            <a:r>
              <a:rPr lang="en-US" sz="3500" b="1" spc="630" dirty="0">
                <a:solidFill>
                  <a:srgbClr val="FF3131"/>
                </a:solidFill>
                <a:latin typeface="游明朝" panose="02020400000000000000" pitchFamily="18" charset="-128"/>
                <a:ea typeface="游明朝" panose="02020400000000000000" pitchFamily="18" charset="-128"/>
              </a:rPr>
              <a:t>良き先祖</a:t>
            </a:r>
            <a:r>
              <a:rPr lang="en-US" sz="2800" b="1" spc="630" baseline="66000" dirty="0">
                <a:latin typeface="游明朝" panose="02020400000000000000" pitchFamily="18" charset="-128"/>
                <a:ea typeface="游明朝" panose="02020400000000000000" pitchFamily="18" charset="-128"/>
              </a:rPr>
              <a:t>6)</a:t>
            </a:r>
          </a:p>
          <a:p>
            <a:pPr marL="180000">
              <a:lnSpc>
                <a:spcPts val="5950"/>
              </a:lnSpc>
            </a:pPr>
            <a:r>
              <a:rPr lang="en-US" sz="3500" b="1" spc="630" dirty="0" err="1">
                <a:solidFill>
                  <a:srgbClr val="241E17"/>
                </a:solidFill>
                <a:latin typeface="游明朝" panose="02020400000000000000" pitchFamily="18" charset="-128"/>
                <a:ea typeface="游明朝" panose="02020400000000000000" pitchFamily="18" charset="-128"/>
              </a:rPr>
              <a:t>になりたいという気持ちを醸成</a:t>
            </a:r>
            <a:endParaRPr lang="en-US" sz="3500" b="1" spc="630" dirty="0">
              <a:solidFill>
                <a:srgbClr val="241E17"/>
              </a:solidFill>
              <a:latin typeface="游明朝" panose="02020400000000000000" pitchFamily="18" charset="-128"/>
              <a:ea typeface="游明朝" panose="02020400000000000000" pitchFamily="18" charset="-128"/>
            </a:endParaRPr>
          </a:p>
        </p:txBody>
      </p:sp>
      <p:sp>
        <p:nvSpPr>
          <p:cNvPr id="23" name="TextBox 23"/>
          <p:cNvSpPr txBox="1"/>
          <p:nvPr/>
        </p:nvSpPr>
        <p:spPr>
          <a:xfrm>
            <a:off x="-23949" y="9159433"/>
            <a:ext cx="18202233" cy="925046"/>
          </a:xfrm>
          <a:prstGeom prst="roundRect">
            <a:avLst/>
          </a:prstGeom>
          <a:noFill/>
        </p:spPr>
        <p:txBody>
          <a:bodyPr lIns="0" tIns="108000" rIns="0" bIns="108000" rtlCol="0" anchor="t">
            <a:noAutofit/>
          </a:bodyPr>
          <a:lstStyle/>
          <a:p>
            <a:pPr algn="ctr">
              <a:lnSpc>
                <a:spcPts val="5270"/>
              </a:lnSpc>
            </a:pPr>
            <a:r>
              <a:rPr lang="ja-JP" altLang="en-US" sz="3600" b="1" spc="558" dirty="0">
                <a:solidFill>
                  <a:srgbClr val="002060"/>
                </a:solidFill>
                <a:latin typeface="游明朝" panose="02020400000000000000" pitchFamily="18" charset="-128"/>
                <a:ea typeface="游明朝" panose="02020400000000000000" pitchFamily="18" charset="-128"/>
              </a:rPr>
              <a:t>それでは、いまから実際に、パスト・デザインを体験してみましょう！</a:t>
            </a:r>
            <a:endParaRPr lang="en-US" sz="3600" b="1" spc="558" dirty="0">
              <a:solidFill>
                <a:srgbClr val="002060"/>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14531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grpSp>
        <p:nvGrpSpPr>
          <p:cNvPr id="12" name="Group 12"/>
          <p:cNvGrpSpPr/>
          <p:nvPr/>
        </p:nvGrpSpPr>
        <p:grpSpPr>
          <a:xfrm rot="5400000">
            <a:off x="6075764" y="7476350"/>
            <a:ext cx="648000" cy="432000"/>
            <a:chOff x="0" y="0"/>
            <a:chExt cx="812800" cy="489459"/>
          </a:xfrm>
        </p:grpSpPr>
        <p:sp>
          <p:nvSpPr>
            <p:cNvPr id="13" name="Freeform 13"/>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14" name="TextBox 14"/>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grpSp>
        <p:nvGrpSpPr>
          <p:cNvPr id="15" name="Group 15"/>
          <p:cNvGrpSpPr/>
          <p:nvPr/>
        </p:nvGrpSpPr>
        <p:grpSpPr>
          <a:xfrm rot="5400000">
            <a:off x="11453272" y="7332349"/>
            <a:ext cx="864000" cy="720000"/>
            <a:chOff x="0" y="0"/>
            <a:chExt cx="812800" cy="489459"/>
          </a:xfrm>
        </p:grpSpPr>
        <p:sp>
          <p:nvSpPr>
            <p:cNvPr id="16" name="Freeform 16"/>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17" name="TextBox 17"/>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grpSp>
        <p:nvGrpSpPr>
          <p:cNvPr id="18" name="Group 18"/>
          <p:cNvGrpSpPr/>
          <p:nvPr/>
        </p:nvGrpSpPr>
        <p:grpSpPr>
          <a:xfrm>
            <a:off x="1398496" y="1676400"/>
            <a:ext cx="4801726" cy="1874872"/>
            <a:chOff x="0" y="0"/>
            <a:chExt cx="6402301" cy="2499829"/>
          </a:xfrm>
        </p:grpSpPr>
        <p:pic>
          <p:nvPicPr>
            <p:cNvPr id="19" name="Picture 19"/>
            <p:cNvPicPr>
              <a:picLocks noChangeAspect="1"/>
            </p:cNvPicPr>
            <p:nvPr/>
          </p:nvPicPr>
          <p:blipFill>
            <a:blip r:embed="rId2"/>
            <a:srcRect t="20903" r="30306" b="38277"/>
            <a:stretch>
              <a:fillRect/>
            </a:stretch>
          </p:blipFill>
          <p:spPr>
            <a:xfrm>
              <a:off x="0" y="0"/>
              <a:ext cx="6402301" cy="2499829"/>
            </a:xfrm>
            <a:prstGeom prst="rect">
              <a:avLst/>
            </a:prstGeom>
          </p:spPr>
        </p:pic>
      </p:grpSp>
      <p:grpSp>
        <p:nvGrpSpPr>
          <p:cNvPr id="20" name="Group 20"/>
          <p:cNvGrpSpPr/>
          <p:nvPr/>
        </p:nvGrpSpPr>
        <p:grpSpPr>
          <a:xfrm>
            <a:off x="1417546" y="3551272"/>
            <a:ext cx="4801726" cy="1874872"/>
            <a:chOff x="0" y="0"/>
            <a:chExt cx="6402301" cy="2499829"/>
          </a:xfrm>
        </p:grpSpPr>
        <p:pic>
          <p:nvPicPr>
            <p:cNvPr id="21" name="Picture 21"/>
            <p:cNvPicPr>
              <a:picLocks noChangeAspect="1"/>
            </p:cNvPicPr>
            <p:nvPr/>
          </p:nvPicPr>
          <p:blipFill>
            <a:blip r:embed="rId3"/>
            <a:srcRect t="20715" b="20715"/>
            <a:stretch>
              <a:fillRect/>
            </a:stretch>
          </p:blipFill>
          <p:spPr>
            <a:xfrm>
              <a:off x="0" y="0"/>
              <a:ext cx="6402301" cy="2499829"/>
            </a:xfrm>
            <a:prstGeom prst="rect">
              <a:avLst/>
            </a:prstGeom>
          </p:spPr>
        </p:pic>
      </p:grpSp>
      <p:grpSp>
        <p:nvGrpSpPr>
          <p:cNvPr id="22" name="Group 22"/>
          <p:cNvGrpSpPr/>
          <p:nvPr/>
        </p:nvGrpSpPr>
        <p:grpSpPr>
          <a:xfrm>
            <a:off x="6723546" y="1676400"/>
            <a:ext cx="4801726" cy="3749743"/>
            <a:chOff x="0" y="0"/>
            <a:chExt cx="6402301" cy="4999657"/>
          </a:xfrm>
        </p:grpSpPr>
        <p:pic>
          <p:nvPicPr>
            <p:cNvPr id="23" name="Picture 23"/>
            <p:cNvPicPr>
              <a:picLocks noChangeAspect="1"/>
            </p:cNvPicPr>
            <p:nvPr/>
          </p:nvPicPr>
          <p:blipFill>
            <a:blip r:embed="rId4"/>
            <a:srcRect t="10313" b="10313"/>
            <a:stretch>
              <a:fillRect/>
            </a:stretch>
          </p:blipFill>
          <p:spPr>
            <a:xfrm>
              <a:off x="0" y="0"/>
              <a:ext cx="6402301" cy="4999657"/>
            </a:xfrm>
            <a:prstGeom prst="rect">
              <a:avLst/>
            </a:prstGeom>
          </p:spPr>
        </p:pic>
      </p:grpSp>
      <p:sp>
        <p:nvSpPr>
          <p:cNvPr id="24" name="TextBox 24"/>
          <p:cNvSpPr txBox="1"/>
          <p:nvPr/>
        </p:nvSpPr>
        <p:spPr>
          <a:xfrm>
            <a:off x="2056010" y="7193778"/>
            <a:ext cx="3505746" cy="2375535"/>
          </a:xfrm>
          <a:prstGeom prst="rect">
            <a:avLst/>
          </a:prstGeom>
        </p:spPr>
        <p:txBody>
          <a:bodyPr lIns="0" tIns="0" rIns="0" bIns="0" rtlCol="0" anchor="t">
            <a:spAutoFit/>
          </a:bodyPr>
          <a:lstStyle/>
          <a:p>
            <a:pPr>
              <a:lnSpc>
                <a:spcPts val="4799"/>
              </a:lnSpc>
            </a:pPr>
            <a:r>
              <a:rPr lang="en-US" sz="2399" b="1" spc="240" dirty="0" err="1">
                <a:solidFill>
                  <a:srgbClr val="241E17"/>
                </a:solidFill>
                <a:latin typeface="游明朝" panose="02020400000000000000" pitchFamily="18" charset="-128"/>
                <a:ea typeface="游明朝" panose="02020400000000000000" pitchFamily="18" charset="-128"/>
              </a:rPr>
              <a:t>レコードを自宅でカセットに録音できる「</a:t>
            </a:r>
            <a:r>
              <a:rPr lang="en-US" sz="2399" b="1" spc="240" dirty="0" err="1">
                <a:solidFill>
                  <a:srgbClr val="FF3131"/>
                </a:solidFill>
                <a:latin typeface="游明朝" panose="02020400000000000000" pitchFamily="18" charset="-128"/>
                <a:ea typeface="游明朝" panose="02020400000000000000" pitchFamily="18" charset="-128"/>
              </a:rPr>
              <a:t>レコードプレーヤー付きラジカセ</a:t>
            </a:r>
            <a:r>
              <a:rPr lang="en-US" sz="2399" b="1" spc="240" dirty="0" err="1">
                <a:solidFill>
                  <a:srgbClr val="241E17"/>
                </a:solidFill>
                <a:latin typeface="游明朝" panose="02020400000000000000" pitchFamily="18" charset="-128"/>
                <a:ea typeface="游明朝" panose="02020400000000000000" pitchFamily="18" charset="-128"/>
              </a:rPr>
              <a:t>」が普及</a:t>
            </a:r>
            <a:endParaRPr lang="en-US" sz="2399" b="1" spc="240" dirty="0">
              <a:solidFill>
                <a:srgbClr val="241E17"/>
              </a:solidFill>
              <a:latin typeface="游明朝" panose="02020400000000000000" pitchFamily="18" charset="-128"/>
              <a:ea typeface="游明朝" panose="02020400000000000000" pitchFamily="18" charset="-128"/>
            </a:endParaRPr>
          </a:p>
        </p:txBody>
      </p:sp>
      <p:sp>
        <p:nvSpPr>
          <p:cNvPr id="25" name="TextBox 25"/>
          <p:cNvSpPr txBox="1"/>
          <p:nvPr/>
        </p:nvSpPr>
        <p:spPr>
          <a:xfrm>
            <a:off x="1293084" y="6029899"/>
            <a:ext cx="4820400" cy="3848400"/>
          </a:xfrm>
          <a:prstGeom prst="rect">
            <a:avLst/>
          </a:prstGeom>
          <a:ln w="38100">
            <a:solidFill>
              <a:srgbClr val="DBD5CF"/>
            </a:solidFill>
          </a:ln>
        </p:spPr>
        <p:txBody>
          <a:bodyPr lIns="0" tIns="180000" rIns="0" bIns="0" rtlCol="0" anchor="t">
            <a:noAutofit/>
          </a:bodyPr>
          <a:lstStyle/>
          <a:p>
            <a:pPr algn="ctr">
              <a:lnSpc>
                <a:spcPts val="5949"/>
              </a:lnSpc>
            </a:pPr>
            <a:r>
              <a:rPr lang="en-US" sz="3499" b="1" spc="629" dirty="0">
                <a:solidFill>
                  <a:srgbClr val="241E17"/>
                </a:solidFill>
                <a:latin typeface="游明朝" panose="02020400000000000000" pitchFamily="18" charset="-128"/>
                <a:ea typeface="游明朝" panose="02020400000000000000" pitchFamily="18" charset="-128"/>
              </a:rPr>
              <a:t>1970年代後半</a:t>
            </a:r>
          </a:p>
        </p:txBody>
      </p:sp>
      <p:sp>
        <p:nvSpPr>
          <p:cNvPr id="26" name="TextBox 26"/>
          <p:cNvSpPr txBox="1"/>
          <p:nvPr/>
        </p:nvSpPr>
        <p:spPr>
          <a:xfrm>
            <a:off x="7391127" y="7193778"/>
            <a:ext cx="3505746" cy="2375535"/>
          </a:xfrm>
          <a:prstGeom prst="rect">
            <a:avLst/>
          </a:prstGeom>
        </p:spPr>
        <p:txBody>
          <a:bodyPr lIns="0" tIns="0" rIns="0" bIns="0" rtlCol="0" anchor="t">
            <a:spAutoFit/>
          </a:bodyPr>
          <a:lstStyle/>
          <a:p>
            <a:pPr>
              <a:lnSpc>
                <a:spcPts val="4799"/>
              </a:lnSpc>
            </a:pPr>
            <a:r>
              <a:rPr lang="en-US" sz="2399" b="1" spc="240" dirty="0" err="1">
                <a:solidFill>
                  <a:srgbClr val="FF3131"/>
                </a:solidFill>
                <a:latin typeface="游明朝" panose="02020400000000000000" pitchFamily="18" charset="-128"/>
                <a:ea typeface="游明朝" panose="02020400000000000000" pitchFamily="18" charset="-128"/>
              </a:rPr>
              <a:t>貸しレコード店</a:t>
            </a:r>
            <a:r>
              <a:rPr lang="en-US" sz="2399" b="1" spc="240" dirty="0" err="1">
                <a:solidFill>
                  <a:srgbClr val="241E17"/>
                </a:solidFill>
                <a:latin typeface="游明朝" panose="02020400000000000000" pitchFamily="18" charset="-128"/>
                <a:ea typeface="游明朝" panose="02020400000000000000" pitchFamily="18" charset="-128"/>
              </a:rPr>
              <a:t>が登場し、借りたレコードを自宅でカセットに録音することが可能に</a:t>
            </a:r>
            <a:endParaRPr lang="en-US" sz="2399" b="1" spc="240" dirty="0">
              <a:solidFill>
                <a:srgbClr val="241E17"/>
              </a:solidFill>
              <a:latin typeface="游明朝" panose="02020400000000000000" pitchFamily="18" charset="-128"/>
              <a:ea typeface="游明朝" panose="02020400000000000000" pitchFamily="18" charset="-128"/>
            </a:endParaRPr>
          </a:p>
        </p:txBody>
      </p:sp>
      <p:sp>
        <p:nvSpPr>
          <p:cNvPr id="28" name="TextBox 28"/>
          <p:cNvSpPr txBox="1"/>
          <p:nvPr/>
        </p:nvSpPr>
        <p:spPr>
          <a:xfrm>
            <a:off x="12726244" y="7193778"/>
            <a:ext cx="3505746" cy="2392065"/>
          </a:xfrm>
          <a:prstGeom prst="rect">
            <a:avLst/>
          </a:prstGeom>
        </p:spPr>
        <p:txBody>
          <a:bodyPr lIns="0" tIns="0" rIns="0" bIns="0" rtlCol="0" anchor="t">
            <a:spAutoFit/>
          </a:bodyPr>
          <a:lstStyle/>
          <a:p>
            <a:pPr>
              <a:lnSpc>
                <a:spcPts val="4799"/>
              </a:lnSpc>
            </a:pPr>
            <a:r>
              <a:rPr lang="en-US" sz="2399" b="1" spc="240" dirty="0" err="1">
                <a:solidFill>
                  <a:srgbClr val="241E17"/>
                </a:solidFill>
                <a:latin typeface="游明朝" panose="02020400000000000000" pitchFamily="18" charset="-128"/>
                <a:ea typeface="游明朝" panose="02020400000000000000" pitchFamily="18" charset="-128"/>
              </a:rPr>
              <a:t>レコード店（と音楽業界）と貸しレコード店とが対立する</a:t>
            </a:r>
            <a:r>
              <a:rPr lang="en-US" sz="2399" b="1" spc="240" dirty="0" err="1">
                <a:solidFill>
                  <a:srgbClr val="FF3131"/>
                </a:solidFill>
                <a:latin typeface="游明朝" panose="02020400000000000000" pitchFamily="18" charset="-128"/>
                <a:ea typeface="游明朝" panose="02020400000000000000" pitchFamily="18" charset="-128"/>
              </a:rPr>
              <a:t>貸しレコード問題</a:t>
            </a:r>
            <a:r>
              <a:rPr lang="en-US" sz="2399" b="1" spc="240" dirty="0">
                <a:solidFill>
                  <a:srgbClr val="FF3131"/>
                </a:solidFill>
                <a:latin typeface="游明朝" panose="02020400000000000000" pitchFamily="18" charset="-128"/>
                <a:ea typeface="游明朝" panose="02020400000000000000" pitchFamily="18" charset="-128"/>
              </a:rPr>
              <a:t> </a:t>
            </a:r>
            <a:r>
              <a:rPr lang="en-US" sz="2400" b="1" spc="240" baseline="60000" dirty="0">
                <a:latin typeface="游明朝" panose="02020400000000000000" pitchFamily="18" charset="-128"/>
                <a:ea typeface="游明朝" panose="02020400000000000000" pitchFamily="18" charset="-128"/>
              </a:rPr>
              <a:t>7)</a:t>
            </a:r>
            <a:r>
              <a:rPr lang="en-US" sz="2399" b="1" spc="240" dirty="0" err="1">
                <a:solidFill>
                  <a:srgbClr val="241E17"/>
                </a:solidFill>
                <a:latin typeface="游明朝" panose="02020400000000000000" pitchFamily="18" charset="-128"/>
                <a:ea typeface="游明朝" panose="02020400000000000000" pitchFamily="18" charset="-128"/>
              </a:rPr>
              <a:t>が表面化</a:t>
            </a:r>
            <a:endParaRPr lang="en-US" sz="2399" b="1" spc="240" dirty="0">
              <a:solidFill>
                <a:srgbClr val="241E17"/>
              </a:solidFill>
              <a:latin typeface="游明朝" panose="02020400000000000000" pitchFamily="18" charset="-128"/>
              <a:ea typeface="游明朝" panose="02020400000000000000" pitchFamily="18" charset="-128"/>
            </a:endParaRPr>
          </a:p>
        </p:txBody>
      </p:sp>
      <p:sp>
        <p:nvSpPr>
          <p:cNvPr id="30" name="TextBox 30"/>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04. </a:t>
            </a:r>
            <a:r>
              <a:rPr lang="en-US" sz="2799" b="1" spc="279" dirty="0" err="1">
                <a:solidFill>
                  <a:srgbClr val="241E17"/>
                </a:solidFill>
                <a:latin typeface="游明朝" panose="02020400000000000000" pitchFamily="18" charset="-128"/>
                <a:ea typeface="游明朝" panose="02020400000000000000" pitchFamily="18" charset="-128"/>
              </a:rPr>
              <a:t>パスト・デザイン討議</a:t>
            </a:r>
            <a:endParaRPr lang="en-US" sz="2799" b="1" spc="279" dirty="0">
              <a:solidFill>
                <a:srgbClr val="241E17"/>
              </a:solidFill>
              <a:latin typeface="游明朝" panose="02020400000000000000" pitchFamily="18" charset="-128"/>
              <a:ea typeface="游明朝" panose="02020400000000000000" pitchFamily="18" charset="-128"/>
            </a:endParaRPr>
          </a:p>
        </p:txBody>
      </p:sp>
      <p:grpSp>
        <p:nvGrpSpPr>
          <p:cNvPr id="31" name="Group 31"/>
          <p:cNvGrpSpPr/>
          <p:nvPr/>
        </p:nvGrpSpPr>
        <p:grpSpPr>
          <a:xfrm>
            <a:off x="12087779" y="1706964"/>
            <a:ext cx="4801726" cy="3749743"/>
            <a:chOff x="0" y="0"/>
            <a:chExt cx="6402301" cy="4999657"/>
          </a:xfrm>
        </p:grpSpPr>
        <p:pic>
          <p:nvPicPr>
            <p:cNvPr id="32" name="Picture 32"/>
            <p:cNvPicPr>
              <a:picLocks noChangeAspect="1"/>
            </p:cNvPicPr>
            <p:nvPr/>
          </p:nvPicPr>
          <p:blipFill>
            <a:blip r:embed="rId5">
              <a:alphaModFix amt="85000"/>
            </a:blip>
            <a:srcRect l="18703" r="18703"/>
            <a:stretch>
              <a:fillRect/>
            </a:stretch>
          </p:blipFill>
          <p:spPr>
            <a:xfrm>
              <a:off x="0" y="0"/>
              <a:ext cx="6402301" cy="4999657"/>
            </a:xfrm>
            <a:prstGeom prst="rect">
              <a:avLst/>
            </a:prstGeom>
          </p:spPr>
        </p:pic>
      </p:grpSp>
      <p:sp>
        <p:nvSpPr>
          <p:cNvPr id="33" name="TextBox 25">
            <a:extLst>
              <a:ext uri="{FF2B5EF4-FFF2-40B4-BE49-F238E27FC236}">
                <a16:creationId xmlns:a16="http://schemas.microsoft.com/office/drawing/2014/main" id="{31291E8F-FF99-C017-2C74-71B09C331C37}"/>
              </a:ext>
            </a:extLst>
          </p:cNvPr>
          <p:cNvSpPr txBox="1"/>
          <p:nvPr/>
        </p:nvSpPr>
        <p:spPr>
          <a:xfrm>
            <a:off x="6663341" y="5957168"/>
            <a:ext cx="4820400" cy="3848400"/>
          </a:xfrm>
          <a:prstGeom prst="rect">
            <a:avLst/>
          </a:prstGeom>
          <a:ln w="38100">
            <a:solidFill>
              <a:srgbClr val="DBD5CF"/>
            </a:solidFill>
          </a:ln>
        </p:spPr>
        <p:txBody>
          <a:bodyPr lIns="0" tIns="180000" rIns="0" bIns="0" rtlCol="0" anchor="t">
            <a:noAutofit/>
          </a:bodyPr>
          <a:lstStyle/>
          <a:p>
            <a:pPr algn="ctr">
              <a:lnSpc>
                <a:spcPts val="5949"/>
              </a:lnSpc>
            </a:pPr>
            <a:r>
              <a:rPr lang="en-US" sz="3499" b="1" spc="629" dirty="0">
                <a:solidFill>
                  <a:srgbClr val="241E17"/>
                </a:solidFill>
                <a:latin typeface="游明朝" panose="02020400000000000000" pitchFamily="18" charset="-128"/>
                <a:ea typeface="游明朝" panose="02020400000000000000" pitchFamily="18" charset="-128"/>
              </a:rPr>
              <a:t>1980</a:t>
            </a:r>
            <a:r>
              <a:rPr lang="ja-JP" altLang="en-US" sz="3499" b="1" spc="629" dirty="0">
                <a:solidFill>
                  <a:srgbClr val="241E17"/>
                </a:solidFill>
                <a:latin typeface="游明朝" panose="02020400000000000000" pitchFamily="18" charset="-128"/>
                <a:ea typeface="游明朝" panose="02020400000000000000" pitchFamily="18" charset="-128"/>
              </a:rPr>
              <a:t>年</a:t>
            </a: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35" name="TextBox 25">
            <a:extLst>
              <a:ext uri="{FF2B5EF4-FFF2-40B4-BE49-F238E27FC236}">
                <a16:creationId xmlns:a16="http://schemas.microsoft.com/office/drawing/2014/main" id="{28816103-153E-AFAF-0918-13C92824DD87}"/>
              </a:ext>
            </a:extLst>
          </p:cNvPr>
          <p:cNvSpPr txBox="1"/>
          <p:nvPr/>
        </p:nvSpPr>
        <p:spPr>
          <a:xfrm>
            <a:off x="12033598" y="5978764"/>
            <a:ext cx="4820400" cy="3848400"/>
          </a:xfrm>
          <a:prstGeom prst="rect">
            <a:avLst/>
          </a:prstGeom>
          <a:ln w="38100">
            <a:solidFill>
              <a:srgbClr val="DBD5CF"/>
            </a:solidFill>
          </a:ln>
        </p:spPr>
        <p:txBody>
          <a:bodyPr lIns="0" tIns="180000" rIns="0" bIns="0" rtlCol="0" anchor="t">
            <a:noAutofit/>
          </a:bodyPr>
          <a:lstStyle/>
          <a:p>
            <a:pPr algn="ctr">
              <a:lnSpc>
                <a:spcPts val="5949"/>
              </a:lnSpc>
            </a:pPr>
            <a:r>
              <a:rPr lang="en-US" sz="3499" b="1" spc="629" dirty="0">
                <a:solidFill>
                  <a:srgbClr val="241E17"/>
                </a:solidFill>
                <a:latin typeface="游明朝" panose="02020400000000000000" pitchFamily="18" charset="-128"/>
                <a:ea typeface="游明朝" panose="02020400000000000000" pitchFamily="18" charset="-128"/>
              </a:rPr>
              <a:t>1980年代</a:t>
            </a:r>
            <a:r>
              <a:rPr lang="ja-JP" altLang="en-US" sz="3499" b="1" spc="629" dirty="0">
                <a:solidFill>
                  <a:srgbClr val="241E17"/>
                </a:solidFill>
                <a:latin typeface="游明朝" panose="02020400000000000000" pitchFamily="18" charset="-128"/>
                <a:ea typeface="游明朝" panose="02020400000000000000" pitchFamily="18" charset="-128"/>
              </a:rPr>
              <a:t>半ば</a:t>
            </a:r>
            <a:endParaRPr lang="en-US" sz="3499" b="1" spc="629" dirty="0">
              <a:solidFill>
                <a:srgbClr val="241E17"/>
              </a:solidFill>
              <a:latin typeface="游明朝" panose="02020400000000000000" pitchFamily="18" charset="-128"/>
              <a:ea typeface="游明朝" panose="02020400000000000000" pitchFamily="1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90391" y="1005902"/>
            <a:ext cx="7759312" cy="1456090"/>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sp>
        <p:nvSpPr>
          <p:cNvPr id="5" name="TextBox 5"/>
          <p:cNvSpPr txBox="1"/>
          <p:nvPr/>
        </p:nvSpPr>
        <p:spPr>
          <a:xfrm>
            <a:off x="402076" y="1675656"/>
            <a:ext cx="7758000" cy="806400"/>
          </a:xfrm>
          <a:prstGeom prst="roundRect">
            <a:avLst>
              <a:gd name="adj" fmla="val 11942"/>
            </a:avLst>
          </a:prstGeom>
          <a:solidFill>
            <a:srgbClr val="B6AAA2"/>
          </a:solidFill>
          <a:ln>
            <a:noFill/>
          </a:ln>
        </p:spPr>
        <p:txBody>
          <a:bodyPr lIns="0" tIns="0" rIns="0" bIns="0" rtlCol="0" anchor="ctr">
            <a:spAutoFit/>
          </a:bodyPr>
          <a:lstStyle/>
          <a:p>
            <a:pPr algn="ctr">
              <a:lnSpc>
                <a:spcPts val="5949"/>
              </a:lnSpc>
            </a:pPr>
            <a:r>
              <a:rPr lang="en-US" sz="3499" b="1" spc="629" dirty="0" err="1">
                <a:solidFill>
                  <a:srgbClr val="241E17"/>
                </a:solidFill>
                <a:latin typeface="游明朝" panose="02020400000000000000" pitchFamily="18" charset="-128"/>
                <a:ea typeface="游明朝" panose="02020400000000000000" pitchFamily="18" charset="-128"/>
              </a:rPr>
              <a:t>貸しレコード店</a:t>
            </a: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6" name="TextBox 6"/>
          <p:cNvSpPr txBox="1"/>
          <p:nvPr/>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04. </a:t>
            </a:r>
            <a:r>
              <a:rPr lang="en-US" sz="2799" b="1" spc="279" dirty="0" err="1">
                <a:solidFill>
                  <a:srgbClr val="241E17"/>
                </a:solidFill>
                <a:latin typeface="游明朝" panose="02020400000000000000" pitchFamily="18" charset="-128"/>
                <a:ea typeface="游明朝" panose="02020400000000000000" pitchFamily="18" charset="-128"/>
              </a:rPr>
              <a:t>パスト・デザイン討議</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9" name="TextBox 9"/>
          <p:cNvSpPr txBox="1"/>
          <p:nvPr/>
        </p:nvSpPr>
        <p:spPr>
          <a:xfrm>
            <a:off x="390391" y="2184290"/>
            <a:ext cx="3716545" cy="4041494"/>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sp>
        <p:nvSpPr>
          <p:cNvPr id="34" name="AutoShape 34"/>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45" name="TextBox 45"/>
          <p:cNvSpPr txBox="1"/>
          <p:nvPr/>
        </p:nvSpPr>
        <p:spPr>
          <a:xfrm>
            <a:off x="428334" y="2913630"/>
            <a:ext cx="3715200" cy="3391200"/>
          </a:xfrm>
          <a:prstGeom prst="roundRect">
            <a:avLst>
              <a:gd name="adj" fmla="val 2752"/>
            </a:avLst>
          </a:prstGeom>
          <a:solidFill>
            <a:srgbClr val="F6F4F1"/>
          </a:solidFill>
        </p:spPr>
        <p:txBody>
          <a:bodyPr lIns="0" tIns="72000" rIns="0" bIns="0" rtlCol="0" anchor="t">
            <a:noAutofit/>
          </a:bodyPr>
          <a:lstStyle/>
          <a:p>
            <a:pPr marL="180000">
              <a:lnSpc>
                <a:spcPts val="4800"/>
              </a:lnSpc>
              <a:spcBef>
                <a:spcPct val="0"/>
              </a:spcBef>
            </a:pPr>
            <a:r>
              <a:rPr lang="en-US" sz="2400" b="1" spc="240" dirty="0" err="1">
                <a:solidFill>
                  <a:srgbClr val="241E17"/>
                </a:solidFill>
                <a:latin typeface="游明朝" panose="02020400000000000000" pitchFamily="18" charset="-128"/>
                <a:ea typeface="游明朝" panose="02020400000000000000" pitchFamily="18" charset="-128"/>
              </a:rPr>
              <a:t>支払っている著作権料が、ちゃんと音楽を</a:t>
            </a:r>
            <a:endParaRPr lang="en-US" sz="2400" b="1" spc="240" dirty="0">
              <a:solidFill>
                <a:srgbClr val="241E17"/>
              </a:solidFill>
              <a:latin typeface="游明朝" panose="02020400000000000000" pitchFamily="18" charset="-128"/>
              <a:ea typeface="游明朝" panose="02020400000000000000" pitchFamily="18" charset="-128"/>
            </a:endParaRPr>
          </a:p>
          <a:p>
            <a:pPr marL="180000">
              <a:lnSpc>
                <a:spcPts val="4800"/>
              </a:lnSpc>
              <a:spcBef>
                <a:spcPct val="0"/>
              </a:spcBef>
            </a:pPr>
            <a:r>
              <a:rPr lang="en-US" sz="2400" b="1" spc="240" dirty="0" err="1">
                <a:solidFill>
                  <a:srgbClr val="241E17"/>
                </a:solidFill>
                <a:latin typeface="游明朝" panose="02020400000000000000" pitchFamily="18" charset="-128"/>
                <a:ea typeface="游明朝" panose="02020400000000000000" pitchFamily="18" charset="-128"/>
              </a:rPr>
              <a:t>作る人に渡って</a:t>
            </a:r>
            <a:endParaRPr lang="en-US" sz="2400" b="1" spc="240" dirty="0">
              <a:solidFill>
                <a:srgbClr val="241E17"/>
              </a:solidFill>
              <a:latin typeface="游明朝" panose="02020400000000000000" pitchFamily="18" charset="-128"/>
              <a:ea typeface="游明朝" panose="02020400000000000000" pitchFamily="18" charset="-128"/>
            </a:endParaRPr>
          </a:p>
          <a:p>
            <a:pPr marL="180000">
              <a:lnSpc>
                <a:spcPts val="4800"/>
              </a:lnSpc>
              <a:spcBef>
                <a:spcPct val="0"/>
              </a:spcBef>
            </a:pPr>
            <a:r>
              <a:rPr lang="en-US" sz="2400" b="1" spc="240" dirty="0" err="1">
                <a:solidFill>
                  <a:srgbClr val="241E17"/>
                </a:solidFill>
                <a:latin typeface="游明朝" panose="02020400000000000000" pitchFamily="18" charset="-128"/>
                <a:ea typeface="游明朝" panose="02020400000000000000" pitchFamily="18" charset="-128"/>
              </a:rPr>
              <a:t>います</a:t>
            </a:r>
            <a:r>
              <a:rPr lang="ja-JP" altLang="en-US" sz="2400" b="1" spc="240" dirty="0">
                <a:solidFill>
                  <a:srgbClr val="241E17"/>
                </a:solidFill>
                <a:latin typeface="游明朝" panose="02020400000000000000" pitchFamily="18" charset="-128"/>
                <a:ea typeface="游明朝" panose="02020400000000000000" pitchFamily="18" charset="-128"/>
              </a:rPr>
              <a:t>。</a:t>
            </a:r>
            <a:endParaRPr lang="en-US" sz="2400" b="1" spc="240" dirty="0">
              <a:solidFill>
                <a:srgbClr val="241E17"/>
              </a:solidFill>
              <a:latin typeface="游明朝" panose="02020400000000000000" pitchFamily="18" charset="-128"/>
              <a:ea typeface="游明朝" panose="02020400000000000000" pitchFamily="18" charset="-128"/>
            </a:endParaRPr>
          </a:p>
        </p:txBody>
      </p:sp>
      <p:sp>
        <p:nvSpPr>
          <p:cNvPr id="48" name="TextBox 5">
            <a:extLst>
              <a:ext uri="{FF2B5EF4-FFF2-40B4-BE49-F238E27FC236}">
                <a16:creationId xmlns:a16="http://schemas.microsoft.com/office/drawing/2014/main" id="{9C5DC035-29CF-2625-379F-3442E8431668}"/>
              </a:ext>
            </a:extLst>
          </p:cNvPr>
          <p:cNvSpPr txBox="1"/>
          <p:nvPr/>
        </p:nvSpPr>
        <p:spPr>
          <a:xfrm>
            <a:off x="10046517" y="1699356"/>
            <a:ext cx="7758000" cy="736298"/>
          </a:xfrm>
          <a:prstGeom prst="roundRect">
            <a:avLst>
              <a:gd name="adj" fmla="val 11942"/>
            </a:avLst>
          </a:prstGeom>
          <a:solidFill>
            <a:srgbClr val="B6AAA2"/>
          </a:solidFill>
          <a:ln>
            <a:noFill/>
          </a:ln>
        </p:spPr>
        <p:txBody>
          <a:bodyPr lIns="0" tIns="0" rIns="0" bIns="0" rtlCol="0" anchor="ctr">
            <a:spAutoFit/>
          </a:bodyPr>
          <a:lstStyle/>
          <a:p>
            <a:pPr algn="ctr">
              <a:lnSpc>
                <a:spcPts val="5949"/>
              </a:lnSpc>
            </a:pPr>
            <a:r>
              <a:rPr lang="en-US" sz="3499" b="1" spc="629" dirty="0" err="1">
                <a:solidFill>
                  <a:srgbClr val="241E17"/>
                </a:solidFill>
                <a:latin typeface="游明朝" panose="02020400000000000000" pitchFamily="18" charset="-128"/>
                <a:ea typeface="游明朝" panose="02020400000000000000" pitchFamily="18" charset="-128"/>
              </a:rPr>
              <a:t>レコード店</a:t>
            </a: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50" name="TextBox 45">
            <a:extLst>
              <a:ext uri="{FF2B5EF4-FFF2-40B4-BE49-F238E27FC236}">
                <a16:creationId xmlns:a16="http://schemas.microsoft.com/office/drawing/2014/main" id="{626C9EA4-D77D-D4A9-4034-19F6D31F1F55}"/>
              </a:ext>
            </a:extLst>
          </p:cNvPr>
          <p:cNvSpPr txBox="1"/>
          <p:nvPr/>
        </p:nvSpPr>
        <p:spPr>
          <a:xfrm>
            <a:off x="4442978" y="6614063"/>
            <a:ext cx="3715200" cy="3391200"/>
          </a:xfrm>
          <a:prstGeom prst="roundRect">
            <a:avLst>
              <a:gd name="adj" fmla="val 2752"/>
            </a:avLst>
          </a:prstGeom>
          <a:solidFill>
            <a:srgbClr val="F6F4F1"/>
          </a:solidFill>
        </p:spPr>
        <p:txBody>
          <a:bodyPr lIns="0" tIns="0" rIns="180000" bIns="0" rtlCol="0" anchor="t">
            <a:noAutofit/>
          </a:bodyPr>
          <a:lstStyle/>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若い人が</a:t>
            </a:r>
            <a:r>
              <a:rPr lang="en-US" altLang="ja-JP" sz="2400" b="1" spc="240" dirty="0">
                <a:solidFill>
                  <a:srgbClr val="241E17"/>
                </a:solidFill>
                <a:latin typeface="游明朝" panose="02020400000000000000" pitchFamily="18" charset="-128"/>
                <a:ea typeface="游明朝" panose="02020400000000000000" pitchFamily="18" charset="-128"/>
              </a:rPr>
              <a:t>、</a:t>
            </a: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安い値段で</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音楽に接する機を</a:t>
            </a:r>
            <a:r>
              <a:rPr lang="en-US" altLang="ja-JP" sz="2400" b="1" spc="240" dirty="0">
                <a:solidFill>
                  <a:srgbClr val="241E17"/>
                </a:solidFill>
                <a:latin typeface="游明朝" panose="02020400000000000000" pitchFamily="18" charset="-128"/>
                <a:ea typeface="游明朝" panose="02020400000000000000" pitchFamily="18" charset="-128"/>
              </a:rPr>
              <a:t>、</a:t>
            </a: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私たちは提供して</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いるんです</a:t>
            </a:r>
            <a:endParaRPr lang="en-US" altLang="ja-JP" sz="2400" b="1" spc="240" dirty="0">
              <a:solidFill>
                <a:srgbClr val="241E17"/>
              </a:solidFill>
              <a:latin typeface="游明朝" panose="02020400000000000000" pitchFamily="18" charset="-128"/>
              <a:ea typeface="游明朝" panose="02020400000000000000" pitchFamily="18" charset="-128"/>
            </a:endParaRPr>
          </a:p>
        </p:txBody>
      </p:sp>
      <p:sp>
        <p:nvSpPr>
          <p:cNvPr id="51" name="TextBox 45">
            <a:extLst>
              <a:ext uri="{FF2B5EF4-FFF2-40B4-BE49-F238E27FC236}">
                <a16:creationId xmlns:a16="http://schemas.microsoft.com/office/drawing/2014/main" id="{871059B7-9DD1-0521-5FBA-891D4C292E09}"/>
              </a:ext>
            </a:extLst>
          </p:cNvPr>
          <p:cNvSpPr txBox="1"/>
          <p:nvPr/>
        </p:nvSpPr>
        <p:spPr>
          <a:xfrm>
            <a:off x="428334" y="6601363"/>
            <a:ext cx="3715200" cy="3391200"/>
          </a:xfrm>
          <a:prstGeom prst="roundRect">
            <a:avLst>
              <a:gd name="adj" fmla="val 2752"/>
            </a:avLst>
          </a:prstGeom>
          <a:solidFill>
            <a:srgbClr val="F6F4F1"/>
          </a:solidFill>
        </p:spPr>
        <p:txBody>
          <a:bodyPr lIns="0" tIns="0" rIns="0" bIns="0" rtlCol="0" anchor="t">
            <a:noAutofit/>
          </a:bodyPr>
          <a:lstStyle/>
          <a:p>
            <a:pPr marL="180000">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私たちこそ</a:t>
            </a:r>
            <a:r>
              <a:rPr lang="en-US" altLang="ja-JP" sz="2400" b="1" spc="240" dirty="0">
                <a:solidFill>
                  <a:srgbClr val="241E17"/>
                </a:solidFill>
                <a:latin typeface="游明朝" panose="02020400000000000000" pitchFamily="18" charset="-128"/>
                <a:ea typeface="游明朝" panose="02020400000000000000" pitchFamily="18" charset="-128"/>
              </a:rPr>
              <a:t>、</a:t>
            </a:r>
          </a:p>
          <a:p>
            <a:pPr marL="180000">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音楽文化の</a:t>
            </a:r>
            <a:endParaRPr lang="en-US" altLang="ja-JP" sz="2400" b="1" spc="240" dirty="0">
              <a:solidFill>
                <a:srgbClr val="241E17"/>
              </a:solidFill>
              <a:latin typeface="游明朝" panose="02020400000000000000" pitchFamily="18" charset="-128"/>
              <a:ea typeface="游明朝" panose="02020400000000000000" pitchFamily="18" charset="-128"/>
            </a:endParaRPr>
          </a:p>
          <a:p>
            <a:pPr marL="180000">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繁栄に貢献しているんです</a:t>
            </a:r>
            <a:endParaRPr lang="en-US" altLang="ja-JP" sz="2400" b="1" spc="240" dirty="0">
              <a:solidFill>
                <a:srgbClr val="241E17"/>
              </a:solidFill>
              <a:latin typeface="游明朝" panose="02020400000000000000" pitchFamily="18" charset="-128"/>
              <a:ea typeface="游明朝" panose="02020400000000000000" pitchFamily="18" charset="-128"/>
            </a:endParaRPr>
          </a:p>
        </p:txBody>
      </p:sp>
      <p:sp>
        <p:nvSpPr>
          <p:cNvPr id="52" name="TextBox 45">
            <a:extLst>
              <a:ext uri="{FF2B5EF4-FFF2-40B4-BE49-F238E27FC236}">
                <a16:creationId xmlns:a16="http://schemas.microsoft.com/office/drawing/2014/main" id="{0BFB43C3-F5D0-F88E-8AAE-661889F194AE}"/>
              </a:ext>
            </a:extLst>
          </p:cNvPr>
          <p:cNvSpPr txBox="1"/>
          <p:nvPr/>
        </p:nvSpPr>
        <p:spPr>
          <a:xfrm>
            <a:off x="4453672" y="2847319"/>
            <a:ext cx="3715200" cy="3391200"/>
          </a:xfrm>
          <a:prstGeom prst="roundRect">
            <a:avLst>
              <a:gd name="adj" fmla="val 2752"/>
            </a:avLst>
          </a:prstGeom>
          <a:solidFill>
            <a:srgbClr val="F6F4F1"/>
          </a:solidFill>
        </p:spPr>
        <p:txBody>
          <a:bodyPr lIns="144000" tIns="72000" rIns="144000" bIns="0" rtlCol="0" anchor="t">
            <a:noAutofit/>
          </a:bodyPr>
          <a:lstStyle/>
          <a:p>
            <a:pPr algn="r">
              <a:lnSpc>
                <a:spcPts val="4800"/>
              </a:lnSpc>
              <a:spcBef>
                <a:spcPct val="0"/>
              </a:spcBef>
            </a:pPr>
            <a:r>
              <a:rPr lang="en-US" altLang="ja-JP" sz="2400" b="1" spc="240" dirty="0">
                <a:solidFill>
                  <a:srgbClr val="241E17"/>
                </a:solidFill>
                <a:latin typeface="游明朝" panose="02020400000000000000" pitchFamily="18" charset="-128"/>
                <a:ea typeface="游明朝" panose="02020400000000000000" pitchFamily="18" charset="-128"/>
              </a:rPr>
              <a:t>1984年からは、レンタル売上げの10％を</a:t>
            </a:r>
          </a:p>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ちゃんと著作権料</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として払</a:t>
            </a:r>
            <a:r>
              <a:rPr lang="ja-JP" altLang="en-US" sz="2400" b="1" spc="240" dirty="0">
                <a:solidFill>
                  <a:srgbClr val="241E17"/>
                </a:solidFill>
                <a:latin typeface="游明朝" panose="02020400000000000000" pitchFamily="18" charset="-128"/>
                <a:ea typeface="游明朝" panose="02020400000000000000" pitchFamily="18" charset="-128"/>
              </a:rPr>
              <a:t>って</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spcBef>
                <a:spcPct val="0"/>
              </a:spcBef>
            </a:pPr>
            <a:r>
              <a:rPr lang="ja-JP" altLang="en-US" sz="2400" b="1" spc="240" dirty="0">
                <a:solidFill>
                  <a:srgbClr val="241E17"/>
                </a:solidFill>
                <a:latin typeface="游明朝" panose="02020400000000000000" pitchFamily="18" charset="-128"/>
                <a:ea typeface="游明朝" panose="02020400000000000000" pitchFamily="18" charset="-128"/>
              </a:rPr>
              <a:t>います。</a:t>
            </a:r>
            <a:endParaRPr lang="en-US" sz="2400" b="1" spc="240" dirty="0">
              <a:solidFill>
                <a:srgbClr val="241E17"/>
              </a:solidFill>
              <a:latin typeface="游明朝" panose="02020400000000000000" pitchFamily="18" charset="-128"/>
              <a:ea typeface="游明朝" panose="02020400000000000000" pitchFamily="18" charset="-128"/>
            </a:endParaRPr>
          </a:p>
        </p:txBody>
      </p:sp>
      <p:sp>
        <p:nvSpPr>
          <p:cNvPr id="53" name="TextBox 45">
            <a:extLst>
              <a:ext uri="{FF2B5EF4-FFF2-40B4-BE49-F238E27FC236}">
                <a16:creationId xmlns:a16="http://schemas.microsoft.com/office/drawing/2014/main" id="{F9C30201-ADD1-2323-E0F5-8B83C49CC0E5}"/>
              </a:ext>
            </a:extLst>
          </p:cNvPr>
          <p:cNvSpPr txBox="1"/>
          <p:nvPr/>
        </p:nvSpPr>
        <p:spPr>
          <a:xfrm>
            <a:off x="10099555" y="2847319"/>
            <a:ext cx="3715200" cy="3391200"/>
          </a:xfrm>
          <a:prstGeom prst="roundRect">
            <a:avLst>
              <a:gd name="adj" fmla="val 2752"/>
            </a:avLst>
          </a:prstGeom>
          <a:solidFill>
            <a:srgbClr val="F6F4F1"/>
          </a:solidFill>
        </p:spPr>
        <p:txBody>
          <a:bodyPr lIns="180000" tIns="0" rIns="0" bIns="0" rtlCol="0" anchor="t">
            <a:noAutofit/>
          </a:bodyPr>
          <a:lstStyle/>
          <a:p>
            <a:pPr>
              <a:lnSpc>
                <a:spcPts val="4800"/>
              </a:lnSpc>
              <a:spcBef>
                <a:spcPct val="0"/>
              </a:spcBef>
            </a:pPr>
            <a:r>
              <a:rPr lang="en-US" altLang="ja-JP" sz="2400" b="1" spc="240" dirty="0">
                <a:solidFill>
                  <a:srgbClr val="241E17"/>
                </a:solidFill>
                <a:latin typeface="游明朝" panose="02020400000000000000" pitchFamily="18" charset="-128"/>
                <a:ea typeface="游明朝" panose="02020400000000000000" pitchFamily="18" charset="-128"/>
              </a:rPr>
              <a:t>3000円のレコードを</a:t>
            </a:r>
          </a:p>
          <a:p>
            <a:pPr>
              <a:lnSpc>
                <a:spcPts val="4800"/>
              </a:lnSpc>
              <a:spcBef>
                <a:spcPct val="0"/>
              </a:spcBef>
            </a:pPr>
            <a:r>
              <a:rPr lang="en-US" altLang="ja-JP" sz="2400" b="1" spc="240" dirty="0">
                <a:solidFill>
                  <a:srgbClr val="241E17"/>
                </a:solidFill>
                <a:latin typeface="游明朝" panose="02020400000000000000" pitchFamily="18" charset="-128"/>
                <a:ea typeface="游明朝" panose="02020400000000000000" pitchFamily="18" charset="-128"/>
              </a:rPr>
              <a:t>300円でレンタル</a:t>
            </a:r>
          </a:p>
          <a:p>
            <a:pP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されたら、レコードが</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売れません</a:t>
            </a:r>
            <a:endParaRPr lang="en-US" altLang="ja-JP" sz="2400" b="1" spc="240" dirty="0">
              <a:solidFill>
                <a:srgbClr val="241E17"/>
              </a:solidFill>
              <a:latin typeface="游明朝" panose="02020400000000000000" pitchFamily="18" charset="-128"/>
              <a:ea typeface="游明朝" panose="02020400000000000000" pitchFamily="18" charset="-128"/>
            </a:endParaRPr>
          </a:p>
        </p:txBody>
      </p:sp>
      <p:sp>
        <p:nvSpPr>
          <p:cNvPr id="54" name="TextBox 45">
            <a:extLst>
              <a:ext uri="{FF2B5EF4-FFF2-40B4-BE49-F238E27FC236}">
                <a16:creationId xmlns:a16="http://schemas.microsoft.com/office/drawing/2014/main" id="{74D7C4FA-19E4-36C1-AA23-568095402295}"/>
              </a:ext>
            </a:extLst>
          </p:cNvPr>
          <p:cNvSpPr txBox="1"/>
          <p:nvPr/>
        </p:nvSpPr>
        <p:spPr>
          <a:xfrm>
            <a:off x="14089317" y="2834233"/>
            <a:ext cx="3715200" cy="3391200"/>
          </a:xfrm>
          <a:prstGeom prst="roundRect">
            <a:avLst>
              <a:gd name="adj" fmla="val 2752"/>
            </a:avLst>
          </a:prstGeom>
          <a:solidFill>
            <a:srgbClr val="F6F4F1"/>
          </a:solidFill>
        </p:spPr>
        <p:txBody>
          <a:bodyPr lIns="0" tIns="0" rIns="180000" bIns="0" rtlCol="0" anchor="t">
            <a:noAutofit/>
          </a:bodyPr>
          <a:lstStyle/>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レコードが売れなけ</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れば、音楽を作る人</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がいなくなります</a:t>
            </a:r>
            <a:endParaRPr lang="en-US" altLang="ja-JP" sz="2400" b="1" spc="240" dirty="0">
              <a:solidFill>
                <a:srgbClr val="241E17"/>
              </a:solidFill>
              <a:latin typeface="游明朝" panose="02020400000000000000" pitchFamily="18" charset="-128"/>
              <a:ea typeface="游明朝" panose="02020400000000000000" pitchFamily="18" charset="-128"/>
            </a:endParaRPr>
          </a:p>
        </p:txBody>
      </p:sp>
      <p:sp>
        <p:nvSpPr>
          <p:cNvPr id="55" name="TextBox 45">
            <a:extLst>
              <a:ext uri="{FF2B5EF4-FFF2-40B4-BE49-F238E27FC236}">
                <a16:creationId xmlns:a16="http://schemas.microsoft.com/office/drawing/2014/main" id="{888D8CD4-2BC0-ECE4-46FF-1F8E5BDC51F4}"/>
              </a:ext>
            </a:extLst>
          </p:cNvPr>
          <p:cNvSpPr txBox="1"/>
          <p:nvPr/>
        </p:nvSpPr>
        <p:spPr>
          <a:xfrm>
            <a:off x="14132434" y="6601363"/>
            <a:ext cx="3715200" cy="3391200"/>
          </a:xfrm>
          <a:prstGeom prst="roundRect">
            <a:avLst>
              <a:gd name="adj" fmla="val 2752"/>
            </a:avLst>
          </a:prstGeom>
          <a:solidFill>
            <a:srgbClr val="F6F4F1"/>
          </a:solidFill>
        </p:spPr>
        <p:txBody>
          <a:bodyPr lIns="0" tIns="324000" rIns="180000" bIns="0" rtlCol="0" anchor="t">
            <a:noAutofit/>
          </a:bodyPr>
          <a:lstStyle/>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音楽を作る</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人がいなくなれば</a:t>
            </a:r>
            <a:r>
              <a:rPr lang="en-US" altLang="ja-JP" sz="2400" b="1" spc="240" dirty="0">
                <a:solidFill>
                  <a:srgbClr val="241E17"/>
                </a:solidFill>
                <a:latin typeface="游明朝" panose="02020400000000000000" pitchFamily="18" charset="-128"/>
                <a:ea typeface="游明朝" panose="02020400000000000000" pitchFamily="18" charset="-128"/>
              </a:rPr>
              <a:t>、</a:t>
            </a: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音楽文化が衰退</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gn="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します</a:t>
            </a:r>
            <a:r>
              <a:rPr lang="en-US" altLang="ja-JP" sz="2400" b="1" spc="240" dirty="0">
                <a:solidFill>
                  <a:srgbClr val="241E17"/>
                </a:solidFill>
                <a:latin typeface="游明朝" panose="02020400000000000000" pitchFamily="18" charset="-128"/>
                <a:ea typeface="游明朝" panose="02020400000000000000" pitchFamily="18" charset="-128"/>
              </a:rPr>
              <a:t>。</a:t>
            </a:r>
          </a:p>
        </p:txBody>
      </p:sp>
      <p:sp>
        <p:nvSpPr>
          <p:cNvPr id="56" name="TextBox 45">
            <a:extLst>
              <a:ext uri="{FF2B5EF4-FFF2-40B4-BE49-F238E27FC236}">
                <a16:creationId xmlns:a16="http://schemas.microsoft.com/office/drawing/2014/main" id="{2C6C9B60-027D-7817-C340-1A99D63E6965}"/>
              </a:ext>
            </a:extLst>
          </p:cNvPr>
          <p:cNvSpPr txBox="1"/>
          <p:nvPr/>
        </p:nvSpPr>
        <p:spPr>
          <a:xfrm>
            <a:off x="10153136" y="6310273"/>
            <a:ext cx="3715200" cy="3391200"/>
          </a:xfrm>
          <a:prstGeom prst="roundRect">
            <a:avLst>
              <a:gd name="adj" fmla="val 2752"/>
            </a:avLst>
          </a:prstGeom>
          <a:solidFill>
            <a:srgbClr val="F6F4F1"/>
          </a:solidFill>
        </p:spPr>
        <p:txBody>
          <a:bodyPr lIns="180000" tIns="252000" rIns="72000" bIns="0" rtlCol="0" anchor="t">
            <a:noAutofit/>
          </a:bodyPr>
          <a:lstStyle/>
          <a:p>
            <a:pPr>
              <a:lnSpc>
                <a:spcPts val="4800"/>
              </a:lnSpc>
            </a:pPr>
            <a:r>
              <a:rPr lang="en-US" altLang="ja-JP" sz="2400" b="1" spc="240" dirty="0" err="1">
                <a:solidFill>
                  <a:srgbClr val="241E17"/>
                </a:solidFill>
                <a:latin typeface="游明朝" panose="02020400000000000000" pitchFamily="18" charset="-128"/>
                <a:ea typeface="游明朝" panose="02020400000000000000" pitchFamily="18" charset="-128"/>
              </a:rPr>
              <a:t>これからは</a:t>
            </a:r>
            <a:r>
              <a:rPr lang="en-US" altLang="ja-JP" sz="2400" b="1" spc="240" dirty="0">
                <a:solidFill>
                  <a:srgbClr val="241E17"/>
                </a:solidFill>
                <a:latin typeface="游明朝" panose="02020400000000000000" pitchFamily="18" charset="-128"/>
                <a:ea typeface="游明朝" panose="02020400000000000000" pitchFamily="18" charset="-128"/>
              </a:rPr>
              <a:t>、</a:t>
            </a:r>
          </a:p>
          <a:p>
            <a:pP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売り上げ枚数ではなく</a:t>
            </a:r>
            <a:endParaRPr lang="en-US" altLang="ja-JP" sz="2400" b="1" spc="240" dirty="0">
              <a:solidFill>
                <a:srgbClr val="241E17"/>
              </a:solidFill>
              <a:latin typeface="游明朝" panose="02020400000000000000" pitchFamily="18" charset="-128"/>
              <a:ea typeface="游明朝" panose="02020400000000000000" pitchFamily="18" charset="-128"/>
            </a:endParaRPr>
          </a:p>
          <a:p>
            <a:pP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レンタル回数が</a:t>
            </a:r>
            <a:r>
              <a:rPr lang="en-US" altLang="ja-JP" sz="2400" b="1" spc="240" dirty="0">
                <a:solidFill>
                  <a:srgbClr val="241E17"/>
                </a:solidFill>
                <a:latin typeface="游明朝" panose="02020400000000000000" pitchFamily="18" charset="-128"/>
                <a:ea typeface="游明朝" panose="02020400000000000000" pitchFamily="18" charset="-128"/>
              </a:rPr>
              <a:t>、</a:t>
            </a:r>
          </a:p>
          <a:p>
            <a:pPr>
              <a:lnSpc>
                <a:spcPts val="4800"/>
              </a:lnSpc>
              <a:spcBef>
                <a:spcPct val="0"/>
              </a:spcBef>
            </a:pPr>
            <a:r>
              <a:rPr lang="en-US" altLang="ja-JP" sz="2400" b="1" spc="240" dirty="0" err="1">
                <a:solidFill>
                  <a:srgbClr val="241E17"/>
                </a:solidFill>
                <a:latin typeface="游明朝" panose="02020400000000000000" pitchFamily="18" charset="-128"/>
                <a:ea typeface="游明朝" panose="02020400000000000000" pitchFamily="18" charset="-128"/>
              </a:rPr>
              <a:t>ヒットのバロメーターになるとでも</a:t>
            </a:r>
            <a:r>
              <a:rPr lang="en-US" altLang="ja-JP" sz="2400" b="1" spc="240" dirty="0">
                <a:solidFill>
                  <a:srgbClr val="241E17"/>
                </a:solidFill>
                <a:latin typeface="游明朝" panose="02020400000000000000" pitchFamily="18" charset="-128"/>
                <a:ea typeface="游明朝" panose="02020400000000000000" pitchFamily="18" charset="-128"/>
              </a:rPr>
              <a:t>？</a:t>
            </a:r>
          </a:p>
        </p:txBody>
      </p:sp>
      <p:grpSp>
        <p:nvGrpSpPr>
          <p:cNvPr id="19" name="Group 19"/>
          <p:cNvGrpSpPr/>
          <p:nvPr/>
        </p:nvGrpSpPr>
        <p:grpSpPr>
          <a:xfrm>
            <a:off x="2939906" y="4769004"/>
            <a:ext cx="2912869" cy="2912858"/>
            <a:chOff x="0" y="0"/>
            <a:chExt cx="6350000" cy="6349975"/>
          </a:xfrm>
        </p:grpSpPr>
        <p:sp>
          <p:nvSpPr>
            <p:cNvPr id="20" name="Freeform 2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alphaModFix amt="90000"/>
              </a:blip>
              <a:stretch>
                <a:fillRect l="-16644" r="-140700" b="-25790"/>
              </a:stretch>
            </a:blipFill>
          </p:spPr>
        </p:sp>
      </p:grpSp>
      <p:grpSp>
        <p:nvGrpSpPr>
          <p:cNvPr id="41" name="Group 41"/>
          <p:cNvGrpSpPr/>
          <p:nvPr/>
        </p:nvGrpSpPr>
        <p:grpSpPr>
          <a:xfrm>
            <a:off x="12469083" y="4769004"/>
            <a:ext cx="2912869" cy="2912858"/>
            <a:chOff x="0" y="0"/>
            <a:chExt cx="6350000" cy="6349975"/>
          </a:xfrm>
        </p:grpSpPr>
        <p:sp>
          <p:nvSpPr>
            <p:cNvPr id="42" name="Freeform 4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alphaModFix amt="90000"/>
              </a:blip>
              <a:stretch>
                <a:fillRect l="-156829" r="-24918" b="-37718"/>
              </a:stretch>
            </a:blipFill>
          </p:spPr>
        </p:sp>
      </p:grpSp>
    </p:spTree>
    <p:extLst>
      <p:ext uri="{BB962C8B-B14F-4D97-AF65-F5344CB8AC3E}">
        <p14:creationId xmlns:p14="http://schemas.microsoft.com/office/powerpoint/2010/main" val="426434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6" name="TextBox 6"/>
          <p:cNvSpPr txBox="1"/>
          <p:nvPr/>
        </p:nvSpPr>
        <p:spPr>
          <a:xfrm>
            <a:off x="426533" y="1882609"/>
            <a:ext cx="8395200" cy="3798000"/>
          </a:xfrm>
          <a:prstGeom prst="rect">
            <a:avLst/>
          </a:prstGeom>
          <a:ln w="38100">
            <a:solidFill>
              <a:srgbClr val="DBD5CF"/>
            </a:solidFill>
          </a:ln>
        </p:spPr>
        <p:txBody>
          <a:bodyPr lIns="216000" tIns="36000" rIns="216000" bIns="252000" rtlCol="0" anchor="ctr" anchorCtr="1">
            <a:noAutofit/>
          </a:bodyPr>
          <a:lstStyle/>
          <a:p>
            <a:pPr algn="just">
              <a:lnSpc>
                <a:spcPts val="5949"/>
              </a:lnSpc>
            </a:pPr>
            <a:r>
              <a:rPr lang="en-US" sz="3499" b="1" spc="629" dirty="0">
                <a:solidFill>
                  <a:srgbClr val="241E17"/>
                </a:solidFill>
                <a:latin typeface="游明朝" panose="02020400000000000000" pitchFamily="18" charset="-128"/>
                <a:ea typeface="游明朝" panose="02020400000000000000" pitchFamily="18" charset="-128"/>
              </a:rPr>
              <a:t>2024年の今、世の中はどのような姿になっていると、1980年代の人たちに伝えたいですか？</a:t>
            </a:r>
          </a:p>
        </p:txBody>
      </p:sp>
      <p:sp>
        <p:nvSpPr>
          <p:cNvPr id="10" name="TextBox 10"/>
          <p:cNvSpPr txBox="1"/>
          <p:nvPr/>
        </p:nvSpPr>
        <p:spPr>
          <a:xfrm>
            <a:off x="3867200" y="1296723"/>
            <a:ext cx="1260000" cy="1260000"/>
          </a:xfrm>
          <a:prstGeom prst="flowChartConnector">
            <a:avLst/>
          </a:prstGeom>
          <a:solidFill>
            <a:srgbClr val="DBD5CF"/>
          </a:solidFill>
        </p:spPr>
        <p:txBody>
          <a:bodyPr wrap="square"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１</a:t>
            </a:r>
          </a:p>
        </p:txBody>
      </p:sp>
      <p:sp>
        <p:nvSpPr>
          <p:cNvPr id="18" name="TextBox 18"/>
          <p:cNvSpPr txBox="1"/>
          <p:nvPr/>
        </p:nvSpPr>
        <p:spPr>
          <a:xfrm>
            <a:off x="13259958" y="1328198"/>
            <a:ext cx="1260000" cy="1260000"/>
          </a:xfrm>
          <a:prstGeom prst="ellipse">
            <a:avLst/>
          </a:prstGeom>
          <a:solidFill>
            <a:srgbClr val="DBD5CF"/>
          </a:solidFill>
        </p:spPr>
        <p:txBody>
          <a:bodyPr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２</a:t>
            </a:r>
          </a:p>
        </p:txBody>
      </p:sp>
      <p:grpSp>
        <p:nvGrpSpPr>
          <p:cNvPr id="19" name="Group 19"/>
          <p:cNvGrpSpPr/>
          <p:nvPr/>
        </p:nvGrpSpPr>
        <p:grpSpPr>
          <a:xfrm rot="5400000">
            <a:off x="8778239" y="3612604"/>
            <a:ext cx="731522" cy="440514"/>
            <a:chOff x="0" y="0"/>
            <a:chExt cx="812800" cy="489459"/>
          </a:xfrm>
        </p:grpSpPr>
        <p:sp>
          <p:nvSpPr>
            <p:cNvPr id="20" name="Freeform 20"/>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21" name="TextBox 21"/>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sp>
        <p:nvSpPr>
          <p:cNvPr id="22" name="TextBox 22"/>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04. </a:t>
            </a:r>
            <a:r>
              <a:rPr lang="en-US" sz="2799" b="1" spc="279" dirty="0" err="1">
                <a:solidFill>
                  <a:srgbClr val="241E17"/>
                </a:solidFill>
                <a:latin typeface="游明朝" panose="02020400000000000000" pitchFamily="18" charset="-128"/>
                <a:ea typeface="游明朝" panose="02020400000000000000" pitchFamily="18" charset="-128"/>
              </a:rPr>
              <a:t>パスト・デザイン討議</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26" name="TextBox 26"/>
          <p:cNvSpPr txBox="1"/>
          <p:nvPr/>
        </p:nvSpPr>
        <p:spPr>
          <a:xfrm>
            <a:off x="396053" y="5932307"/>
            <a:ext cx="17658000" cy="2804400"/>
          </a:xfrm>
          <a:prstGeom prst="roundRect">
            <a:avLst>
              <a:gd name="adj" fmla="val 6885"/>
            </a:avLst>
          </a:prstGeom>
          <a:solidFill>
            <a:srgbClr val="F6F4F1"/>
          </a:solidFill>
        </p:spPr>
        <p:txBody>
          <a:bodyPr lIns="0" tIns="0" rIns="0" bIns="72000" rtlCol="0" anchor="ctr" anchorCtr="1">
            <a:noAutofit/>
          </a:bodyPr>
          <a:lstStyle/>
          <a:p>
            <a:pPr>
              <a:lnSpc>
                <a:spcPts val="6500"/>
              </a:lnSpc>
            </a:pPr>
            <a:r>
              <a:rPr lang="en-US" sz="3500" b="1" dirty="0">
                <a:solidFill>
                  <a:srgbClr val="241E17"/>
                </a:solidFill>
                <a:latin typeface="游明朝" panose="02020400000000000000" pitchFamily="18" charset="-128"/>
                <a:ea typeface="游明朝" panose="02020400000000000000" pitchFamily="18" charset="-128"/>
              </a:rPr>
              <a:t>タイプ１：感謝型（〇〇してくれて、ありがとう）</a:t>
            </a:r>
          </a:p>
          <a:p>
            <a:pPr>
              <a:lnSpc>
                <a:spcPts val="6500"/>
              </a:lnSpc>
            </a:pPr>
            <a:r>
              <a:rPr lang="en-US" altLang="ja-JP" sz="3500" b="1" dirty="0">
                <a:solidFill>
                  <a:srgbClr val="241E17"/>
                </a:solidFill>
                <a:latin typeface="游明朝" panose="02020400000000000000" pitchFamily="18" charset="-128"/>
                <a:ea typeface="游明朝" panose="02020400000000000000" pitchFamily="18" charset="-128"/>
              </a:rPr>
              <a:t>タイプ２：不満型（なんで〇〇をしたんだ／なんで〇〇をしてくれなかったんだ）</a:t>
            </a:r>
          </a:p>
          <a:p>
            <a:pPr>
              <a:lnSpc>
                <a:spcPts val="6500"/>
              </a:lnSpc>
            </a:pPr>
            <a:r>
              <a:rPr lang="en-US" altLang="ja-JP" sz="3500" b="1" dirty="0">
                <a:solidFill>
                  <a:srgbClr val="241E17"/>
                </a:solidFill>
                <a:latin typeface="游明朝" panose="02020400000000000000" pitchFamily="18" charset="-128"/>
                <a:ea typeface="游明朝" panose="02020400000000000000" pitchFamily="18" charset="-128"/>
              </a:rPr>
              <a:t>タイプ３：どうでも型（その論点は今ではどうでもよくなっているよ）</a:t>
            </a:r>
            <a:endParaRPr lang="en-US" sz="3500" b="1" dirty="0">
              <a:solidFill>
                <a:srgbClr val="241E17"/>
              </a:solidFill>
              <a:latin typeface="游明朝" panose="02020400000000000000" pitchFamily="18" charset="-128"/>
              <a:ea typeface="游明朝" panose="02020400000000000000" pitchFamily="18" charset="-128"/>
            </a:endParaRPr>
          </a:p>
        </p:txBody>
      </p:sp>
      <p:sp>
        <p:nvSpPr>
          <p:cNvPr id="29" name="TextBox 29"/>
          <p:cNvSpPr txBox="1"/>
          <p:nvPr/>
        </p:nvSpPr>
        <p:spPr>
          <a:xfrm>
            <a:off x="4430660" y="9048750"/>
            <a:ext cx="13429817" cy="972959"/>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タイプ２では、「</a:t>
            </a:r>
            <a:r>
              <a:rPr lang="en-US" sz="2799" b="1" spc="279" dirty="0" err="1">
                <a:solidFill>
                  <a:srgbClr val="FF3131"/>
                </a:solidFill>
                <a:latin typeface="游明朝" panose="02020400000000000000" pitchFamily="18" charset="-128"/>
                <a:ea typeface="游明朝" panose="02020400000000000000" pitchFamily="18" charset="-128"/>
              </a:rPr>
              <a:t>未来が予測不可能であったことを差し引いても</a:t>
            </a:r>
            <a:r>
              <a:rPr lang="en-US" sz="2799" b="1" spc="279" dirty="0" err="1">
                <a:solidFill>
                  <a:srgbClr val="241E17"/>
                </a:solidFill>
                <a:latin typeface="游明朝" panose="02020400000000000000" pitchFamily="18" charset="-128"/>
                <a:ea typeface="游明朝" panose="02020400000000000000" pitchFamily="18" charset="-128"/>
              </a:rPr>
              <a:t>、当時の人に、もっと頑張ってほしかった」と思うことを、考えるとよいでしょう</a:t>
            </a:r>
            <a:r>
              <a:rPr lang="en-US" sz="2799" b="1" spc="279" dirty="0">
                <a:solidFill>
                  <a:srgbClr val="241E17"/>
                </a:solidFill>
                <a:latin typeface="游明朝" panose="02020400000000000000" pitchFamily="18" charset="-128"/>
                <a:ea typeface="游明朝" panose="02020400000000000000" pitchFamily="18" charset="-128"/>
              </a:rPr>
              <a:t>。</a:t>
            </a:r>
          </a:p>
        </p:txBody>
      </p:sp>
      <p:sp>
        <p:nvSpPr>
          <p:cNvPr id="30" name="TextBox 6">
            <a:extLst>
              <a:ext uri="{FF2B5EF4-FFF2-40B4-BE49-F238E27FC236}">
                <a16:creationId xmlns:a16="http://schemas.microsoft.com/office/drawing/2014/main" id="{3CCA2737-41E3-5B0C-8BAB-7D21A2220564}"/>
              </a:ext>
            </a:extLst>
          </p:cNvPr>
          <p:cNvSpPr txBox="1"/>
          <p:nvPr/>
        </p:nvSpPr>
        <p:spPr>
          <a:xfrm>
            <a:off x="9487603" y="1933861"/>
            <a:ext cx="8395200" cy="3798000"/>
          </a:xfrm>
          <a:prstGeom prst="rect">
            <a:avLst/>
          </a:prstGeom>
          <a:ln w="38100">
            <a:solidFill>
              <a:srgbClr val="DBD5CF"/>
            </a:solidFill>
          </a:ln>
        </p:spPr>
        <p:txBody>
          <a:bodyPr lIns="288000" tIns="468000" rIns="288000" bIns="0" rtlCol="0" anchor="ctr" anchorCtr="1">
            <a:noAutofit/>
          </a:bodyPr>
          <a:lstStyle/>
          <a:p>
            <a:pPr algn="just">
              <a:lnSpc>
                <a:spcPts val="5949"/>
              </a:lnSpc>
            </a:pPr>
            <a:r>
              <a:rPr lang="ja-JP" altLang="en-US" sz="3499" b="1" spc="629" dirty="0">
                <a:solidFill>
                  <a:srgbClr val="241E17"/>
                </a:solidFill>
                <a:latin typeface="游明朝" panose="02020400000000000000" pitchFamily="18" charset="-128"/>
                <a:ea typeface="游明朝" panose="02020400000000000000" pitchFamily="18" charset="-128"/>
              </a:rPr>
              <a:t>彼らにどんなメッセージを伝えたいですか？</a:t>
            </a:r>
            <a:r>
              <a:rPr lang="en-US" altLang="ja-JP" sz="3499" b="1" spc="629" dirty="0">
                <a:solidFill>
                  <a:srgbClr val="241E17"/>
                </a:solidFill>
                <a:latin typeface="游明朝" panose="02020400000000000000" pitchFamily="18" charset="-128"/>
                <a:ea typeface="游明朝" panose="02020400000000000000" pitchFamily="18" charset="-128"/>
              </a:rPr>
              <a:t>(</a:t>
            </a:r>
            <a:r>
              <a:rPr lang="ja-JP" altLang="en-US" sz="3499" b="1" spc="629" dirty="0">
                <a:solidFill>
                  <a:srgbClr val="241E17"/>
                </a:solidFill>
                <a:latin typeface="游明朝" panose="02020400000000000000" pitchFamily="18" charset="-128"/>
                <a:ea typeface="游明朝" panose="02020400000000000000" pitchFamily="18" charset="-128"/>
              </a:rPr>
              <a:t>下記の</a:t>
            </a:r>
            <a:r>
              <a:rPr lang="en-US" altLang="ja-JP" sz="3499" b="1" spc="629" dirty="0">
                <a:solidFill>
                  <a:srgbClr val="241E17"/>
                </a:solidFill>
                <a:latin typeface="游明朝" panose="02020400000000000000" pitchFamily="18" charset="-128"/>
                <a:ea typeface="游明朝" panose="02020400000000000000" pitchFamily="18" charset="-128"/>
              </a:rPr>
              <a:t>3</a:t>
            </a:r>
            <a:r>
              <a:rPr lang="ja-JP" altLang="en-US" sz="3499" b="1" spc="629" dirty="0">
                <a:solidFill>
                  <a:srgbClr val="241E17"/>
                </a:solidFill>
                <a:latin typeface="游明朝" panose="02020400000000000000" pitchFamily="18" charset="-128"/>
                <a:ea typeface="游明朝" panose="02020400000000000000" pitchFamily="18" charset="-128"/>
              </a:rPr>
              <a:t>タイプ参照</a:t>
            </a:r>
            <a:r>
              <a:rPr lang="en-US" altLang="ja-JP" sz="3499" b="1" spc="629" dirty="0">
                <a:solidFill>
                  <a:srgbClr val="241E17"/>
                </a:solidFill>
                <a:latin typeface="游明朝" panose="02020400000000000000" pitchFamily="18" charset="-128"/>
                <a:ea typeface="游明朝" panose="02020400000000000000" pitchFamily="18" charset="-128"/>
              </a:rPr>
              <a:t>)</a:t>
            </a:r>
            <a:r>
              <a:rPr lang="ja-JP" altLang="en-US" sz="3499" b="1" spc="629" dirty="0">
                <a:solidFill>
                  <a:srgbClr val="241E17"/>
                </a:solidFill>
                <a:latin typeface="游明朝" panose="02020400000000000000" pitchFamily="18" charset="-128"/>
                <a:ea typeface="游明朝" panose="02020400000000000000" pitchFamily="18" charset="-128"/>
              </a:rPr>
              <a:t>それが伝わっていたら、今の世の中はどう変わっていますか？</a:t>
            </a:r>
            <a:endParaRPr lang="en-US" sz="3499" b="1" spc="629"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4642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05. </a:t>
            </a:r>
            <a:r>
              <a:rPr lang="en-US" sz="4200" b="1" spc="756" dirty="0" err="1">
                <a:solidFill>
                  <a:srgbClr val="241E17"/>
                </a:solidFill>
                <a:latin typeface="游明朝" panose="02020400000000000000" pitchFamily="18" charset="-128"/>
                <a:ea typeface="游明朝" panose="02020400000000000000" pitchFamily="18" charset="-128"/>
              </a:rPr>
              <a:t>フューチャ</a:t>
            </a:r>
            <a:r>
              <a:rPr lang="en-US" sz="4200" b="1" spc="756" dirty="0">
                <a:solidFill>
                  <a:srgbClr val="241E17"/>
                </a:solidFill>
                <a:latin typeface="游明朝" panose="02020400000000000000" pitchFamily="18" charset="-128"/>
                <a:ea typeface="游明朝" panose="02020400000000000000" pitchFamily="18" charset="-128"/>
              </a:rPr>
              <a:t>ー・</a:t>
            </a:r>
            <a:r>
              <a:rPr lang="en-US" sz="4200" b="1" spc="756" dirty="0" err="1">
                <a:solidFill>
                  <a:srgbClr val="241E17"/>
                </a:solidFill>
                <a:latin typeface="游明朝" panose="02020400000000000000" pitchFamily="18" charset="-128"/>
                <a:ea typeface="游明朝" panose="02020400000000000000" pitchFamily="18" charset="-128"/>
              </a:rPr>
              <a:t>デザイン討議</a:t>
            </a:r>
            <a:endParaRPr lang="en-US" sz="4200" b="1" spc="756" dirty="0">
              <a:solidFill>
                <a:srgbClr val="241E17"/>
              </a:solidFill>
              <a:latin typeface="游明朝" panose="02020400000000000000" pitchFamily="18" charset="-128"/>
              <a:ea typeface="游明朝" panose="02020400000000000000" pitchFamily="1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6" name="TextBox 6"/>
          <p:cNvSpPr txBox="1"/>
          <p:nvPr/>
        </p:nvSpPr>
        <p:spPr>
          <a:xfrm>
            <a:off x="328141" y="2248191"/>
            <a:ext cx="8398800" cy="7308000"/>
          </a:xfrm>
          <a:prstGeom prst="rect">
            <a:avLst/>
          </a:prstGeom>
          <a:ln w="38100">
            <a:solidFill>
              <a:srgbClr val="DBD5CF"/>
            </a:solidFill>
          </a:ln>
        </p:spPr>
        <p:txBody>
          <a:bodyPr lIns="432000" tIns="1188000" rIns="432000" bIns="0" rtlCol="0" anchor="t" anchorCtr="0">
            <a:noAutofit/>
          </a:bodyPr>
          <a:lstStyle/>
          <a:p>
            <a:pPr>
              <a:lnSpc>
                <a:spcPts val="5949"/>
              </a:lnSpc>
            </a:pPr>
            <a:r>
              <a:rPr lang="en-US" sz="3499" b="1" spc="629" dirty="0">
                <a:solidFill>
                  <a:srgbClr val="241E17"/>
                </a:solidFill>
                <a:latin typeface="游明朝" panose="02020400000000000000" pitchFamily="18" charset="-128"/>
                <a:ea typeface="游明朝" panose="02020400000000000000" pitchFamily="18" charset="-128"/>
              </a:rPr>
              <a:t>2054年の今、世の中はどのような姿になっていて、その中であなたたちはどのように</a:t>
            </a:r>
            <a:r>
              <a:rPr lang="en-US" sz="3499" b="1" spc="629" dirty="0">
                <a:solidFill>
                  <a:srgbClr val="FF3131"/>
                </a:solidFill>
                <a:latin typeface="游明朝" panose="02020400000000000000" pitchFamily="18" charset="-128"/>
                <a:ea typeface="游明朝" panose="02020400000000000000" pitchFamily="18" charset="-128"/>
              </a:rPr>
              <a:t>幸せを見出そうとしながら</a:t>
            </a:r>
            <a:r>
              <a:rPr lang="en-US" sz="3499" b="1" spc="629" dirty="0">
                <a:solidFill>
                  <a:srgbClr val="241E17"/>
                </a:solidFill>
                <a:latin typeface="游明朝" panose="02020400000000000000" pitchFamily="18" charset="-128"/>
                <a:ea typeface="游明朝" panose="02020400000000000000" pitchFamily="18" charset="-128"/>
              </a:rPr>
              <a:t>暮らしていますか。</a:t>
            </a:r>
          </a:p>
          <a:p>
            <a:pPr algn="ctr">
              <a:lnSpc>
                <a:spcPts val="5440"/>
              </a:lnSpc>
            </a:pPr>
            <a:endParaRPr lang="en-US" sz="3499" b="1" spc="629" dirty="0">
              <a:solidFill>
                <a:srgbClr val="241E17"/>
              </a:solidFill>
              <a:latin typeface="游明朝" panose="02020400000000000000" pitchFamily="18" charset="-128"/>
              <a:ea typeface="游明朝" panose="02020400000000000000" pitchFamily="18" charset="-128"/>
            </a:endParaRPr>
          </a:p>
        </p:txBody>
      </p:sp>
      <p:sp>
        <p:nvSpPr>
          <p:cNvPr id="13" name="TextBox 13"/>
          <p:cNvSpPr txBox="1"/>
          <p:nvPr/>
        </p:nvSpPr>
        <p:spPr>
          <a:xfrm>
            <a:off x="9511563" y="1393436"/>
            <a:ext cx="8406671" cy="8103544"/>
          </a:xfrm>
          <a:prstGeom prst="rect">
            <a:avLst/>
          </a:prstGeom>
        </p:spPr>
        <p:txBody>
          <a:bodyPr lIns="50800" tIns="50800" rIns="50800" bIns="50800" rtlCol="0" anchor="ctr"/>
          <a:lstStyle/>
          <a:p>
            <a:pPr algn="ctr">
              <a:lnSpc>
                <a:spcPts val="5600"/>
              </a:lnSpc>
            </a:pPr>
            <a:endParaRPr b="1">
              <a:latin typeface="游明朝" panose="02020400000000000000" pitchFamily="18" charset="-128"/>
              <a:ea typeface="游明朝" panose="02020400000000000000" pitchFamily="18" charset="-128"/>
            </a:endParaRPr>
          </a:p>
        </p:txBody>
      </p:sp>
      <p:sp>
        <p:nvSpPr>
          <p:cNvPr id="14" name="TextBox 14"/>
          <p:cNvSpPr txBox="1"/>
          <p:nvPr/>
        </p:nvSpPr>
        <p:spPr>
          <a:xfrm>
            <a:off x="9494417" y="2248191"/>
            <a:ext cx="8398800" cy="7308000"/>
          </a:xfrm>
          <a:prstGeom prst="rect">
            <a:avLst/>
          </a:prstGeom>
          <a:ln w="38100">
            <a:solidFill>
              <a:srgbClr val="DBD5CF"/>
            </a:solidFill>
          </a:ln>
        </p:spPr>
        <p:txBody>
          <a:bodyPr wrap="square" lIns="432000" tIns="1080000" rIns="432000" bIns="0" rtlCol="0" anchor="t">
            <a:noAutofit/>
          </a:bodyPr>
          <a:lstStyle/>
          <a:p>
            <a:pPr>
              <a:lnSpc>
                <a:spcPts val="5949"/>
              </a:lnSpc>
            </a:pPr>
            <a:r>
              <a:rPr lang="en-US" sz="3499" b="1" spc="629" dirty="0">
                <a:solidFill>
                  <a:srgbClr val="241E17"/>
                </a:solidFill>
                <a:latin typeface="游明朝" panose="02020400000000000000" pitchFamily="18" charset="-128"/>
                <a:ea typeface="游明朝" panose="02020400000000000000" pitchFamily="18" charset="-128"/>
              </a:rPr>
              <a:t>そんな2054年が実現するた</a:t>
            </a:r>
            <a:r>
              <a:rPr lang="ja-JP" altLang="en-US" sz="3499" b="1" spc="629" dirty="0">
                <a:solidFill>
                  <a:srgbClr val="241E17"/>
                </a:solidFill>
                <a:latin typeface="游明朝" panose="02020400000000000000" pitchFamily="18" charset="-128"/>
                <a:ea typeface="游明朝" panose="02020400000000000000" pitchFamily="18" charset="-128"/>
              </a:rPr>
              <a:t>めに、</a:t>
            </a:r>
            <a:r>
              <a:rPr lang="en-US" sz="3499" b="1" spc="629" dirty="0">
                <a:solidFill>
                  <a:srgbClr val="241E17"/>
                </a:solidFill>
                <a:latin typeface="游明朝" panose="02020400000000000000" pitchFamily="18" charset="-128"/>
                <a:ea typeface="游明朝" panose="02020400000000000000" pitchFamily="18" charset="-128"/>
              </a:rPr>
              <a:t>2024年の人たちに、リクエストを送ってください。</a:t>
            </a:r>
          </a:p>
          <a:p>
            <a:pPr>
              <a:lnSpc>
                <a:spcPts val="5949"/>
              </a:lnSpc>
            </a:pPr>
            <a:endParaRPr lang="en-US" sz="3499" b="1" spc="629" dirty="0">
              <a:solidFill>
                <a:srgbClr val="241E17"/>
              </a:solidFill>
              <a:latin typeface="游明朝" panose="02020400000000000000" pitchFamily="18" charset="-128"/>
              <a:ea typeface="游明朝" panose="02020400000000000000" pitchFamily="18" charset="-128"/>
            </a:endParaRPr>
          </a:p>
          <a:p>
            <a:pPr algn="l">
              <a:lnSpc>
                <a:spcPts val="5949"/>
              </a:lnSpc>
            </a:pPr>
            <a:r>
              <a:rPr lang="en-US" sz="3499" b="1" spc="629" dirty="0">
                <a:solidFill>
                  <a:srgbClr val="241E17"/>
                </a:solidFill>
                <a:latin typeface="游明朝" panose="02020400000000000000" pitchFamily="18" charset="-128"/>
                <a:ea typeface="游明朝" panose="02020400000000000000" pitchFamily="18" charset="-128"/>
              </a:rPr>
              <a:t>リクエストの宛先は、2024年に</a:t>
            </a:r>
            <a:r>
              <a:rPr lang="en-US" sz="3499" b="1" spc="629" dirty="0">
                <a:solidFill>
                  <a:srgbClr val="FF3131"/>
                </a:solidFill>
                <a:latin typeface="游明朝" panose="02020400000000000000" pitchFamily="18" charset="-128"/>
                <a:ea typeface="游明朝" panose="02020400000000000000" pitchFamily="18" charset="-128"/>
              </a:rPr>
              <a:t>【イベントの目的を挿入】</a:t>
            </a:r>
            <a:r>
              <a:rPr lang="en-US" sz="3499" b="1" spc="629" dirty="0">
                <a:solidFill>
                  <a:srgbClr val="241E17"/>
                </a:solidFill>
                <a:latin typeface="游明朝" panose="02020400000000000000" pitchFamily="18" charset="-128"/>
                <a:ea typeface="游明朝" panose="02020400000000000000" pitchFamily="18" charset="-128"/>
              </a:rPr>
              <a:t>ために</a:t>
            </a:r>
            <a:r>
              <a:rPr lang="en-US" sz="3499" b="1" spc="629" dirty="0">
                <a:solidFill>
                  <a:srgbClr val="FF3131"/>
                </a:solidFill>
                <a:latin typeface="游明朝" panose="02020400000000000000" pitchFamily="18" charset="-128"/>
                <a:ea typeface="游明朝" panose="02020400000000000000" pitchFamily="18" charset="-128"/>
              </a:rPr>
              <a:t>【イベント名を挿入】</a:t>
            </a:r>
            <a:r>
              <a:rPr lang="en-US" sz="3499" b="1" spc="629" dirty="0">
                <a:solidFill>
                  <a:srgbClr val="241E17"/>
                </a:solidFill>
                <a:latin typeface="游明朝" panose="02020400000000000000" pitchFamily="18" charset="-128"/>
                <a:ea typeface="游明朝" panose="02020400000000000000" pitchFamily="18" charset="-128"/>
              </a:rPr>
              <a:t>に集まった人たちです。</a:t>
            </a:r>
          </a:p>
        </p:txBody>
      </p:sp>
      <p:grpSp>
        <p:nvGrpSpPr>
          <p:cNvPr id="19" name="Group 19"/>
          <p:cNvGrpSpPr/>
          <p:nvPr/>
        </p:nvGrpSpPr>
        <p:grpSpPr>
          <a:xfrm rot="5400000">
            <a:off x="8853271" y="5497026"/>
            <a:ext cx="581458" cy="350147"/>
            <a:chOff x="0" y="0"/>
            <a:chExt cx="812800" cy="489459"/>
          </a:xfrm>
        </p:grpSpPr>
        <p:sp>
          <p:nvSpPr>
            <p:cNvPr id="20" name="Freeform 20"/>
            <p:cNvSpPr/>
            <p:nvPr/>
          </p:nvSpPr>
          <p:spPr>
            <a:xfrm>
              <a:off x="0" y="0"/>
              <a:ext cx="812800" cy="489459"/>
            </a:xfrm>
            <a:custGeom>
              <a:avLst/>
              <a:gdLst/>
              <a:ahLst/>
              <a:cxnLst/>
              <a:rect l="l" t="t" r="r" b="b"/>
              <a:pathLst>
                <a:path w="812800" h="489459">
                  <a:moveTo>
                    <a:pt x="406400" y="0"/>
                  </a:moveTo>
                  <a:lnTo>
                    <a:pt x="812800" y="489459"/>
                  </a:lnTo>
                  <a:lnTo>
                    <a:pt x="0" y="489459"/>
                  </a:lnTo>
                  <a:lnTo>
                    <a:pt x="406400" y="0"/>
                  </a:lnTo>
                  <a:close/>
                </a:path>
              </a:pathLst>
            </a:custGeom>
            <a:solidFill>
              <a:srgbClr val="DBD5CF"/>
            </a:solidFill>
          </p:spPr>
        </p:sp>
        <p:sp>
          <p:nvSpPr>
            <p:cNvPr id="21" name="TextBox 21"/>
            <p:cNvSpPr txBox="1"/>
            <p:nvPr/>
          </p:nvSpPr>
          <p:spPr>
            <a:xfrm>
              <a:off x="127000" y="36749"/>
              <a:ext cx="558800" cy="417749"/>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sp>
        <p:nvSpPr>
          <p:cNvPr id="22" name="TextBox 22"/>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a:solidFill>
                  <a:srgbClr val="241E17"/>
                </a:solidFill>
                <a:latin typeface="游明朝" panose="02020400000000000000" pitchFamily="18" charset="-128"/>
                <a:ea typeface="游明朝" panose="02020400000000000000" pitchFamily="18" charset="-128"/>
              </a:rPr>
              <a:t>05. フューチャー・デザイン討議</a:t>
            </a:r>
          </a:p>
        </p:txBody>
      </p:sp>
      <p:sp>
        <p:nvSpPr>
          <p:cNvPr id="23" name="TextBox 10">
            <a:extLst>
              <a:ext uri="{FF2B5EF4-FFF2-40B4-BE49-F238E27FC236}">
                <a16:creationId xmlns:a16="http://schemas.microsoft.com/office/drawing/2014/main" id="{9C4BCC98-F585-83FC-CEFB-FA398D0D73EE}"/>
              </a:ext>
            </a:extLst>
          </p:cNvPr>
          <p:cNvSpPr txBox="1"/>
          <p:nvPr/>
        </p:nvSpPr>
        <p:spPr>
          <a:xfrm>
            <a:off x="3934117" y="1508463"/>
            <a:ext cx="1260000" cy="1260000"/>
          </a:xfrm>
          <a:prstGeom prst="flowChartConnector">
            <a:avLst/>
          </a:prstGeom>
          <a:solidFill>
            <a:srgbClr val="DBD5CF"/>
          </a:solidFill>
        </p:spPr>
        <p:txBody>
          <a:bodyPr wrap="square"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１</a:t>
            </a:r>
          </a:p>
        </p:txBody>
      </p:sp>
      <p:sp>
        <p:nvSpPr>
          <p:cNvPr id="25" name="TextBox 18">
            <a:extLst>
              <a:ext uri="{FF2B5EF4-FFF2-40B4-BE49-F238E27FC236}">
                <a16:creationId xmlns:a16="http://schemas.microsoft.com/office/drawing/2014/main" id="{DEE9DB05-AE5A-1A4B-C241-1E75CDAE771C}"/>
              </a:ext>
            </a:extLst>
          </p:cNvPr>
          <p:cNvSpPr txBox="1"/>
          <p:nvPr/>
        </p:nvSpPr>
        <p:spPr>
          <a:xfrm>
            <a:off x="13112171" y="1508463"/>
            <a:ext cx="1260000" cy="1260000"/>
          </a:xfrm>
          <a:prstGeom prst="ellipse">
            <a:avLst/>
          </a:prstGeom>
          <a:solidFill>
            <a:srgbClr val="DBD5CF"/>
          </a:solidFill>
        </p:spPr>
        <p:txBody>
          <a:bodyPr lIns="0" tIns="0" rIns="0" bIns="108000" rtlCol="0" anchor="ctr" anchorCtr="0">
            <a:no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２</a:t>
            </a:r>
          </a:p>
        </p:txBody>
      </p:sp>
    </p:spTree>
    <p:extLst>
      <p:ext uri="{BB962C8B-B14F-4D97-AF65-F5344CB8AC3E}">
        <p14:creationId xmlns:p14="http://schemas.microsoft.com/office/powerpoint/2010/main" val="197398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grpSp>
        <p:nvGrpSpPr>
          <p:cNvPr id="3" name="Group 3"/>
          <p:cNvGrpSpPr/>
          <p:nvPr/>
        </p:nvGrpSpPr>
        <p:grpSpPr>
          <a:xfrm>
            <a:off x="812439" y="2044039"/>
            <a:ext cx="5741309" cy="3233380"/>
            <a:chOff x="0" y="0"/>
            <a:chExt cx="7655079" cy="4311173"/>
          </a:xfrm>
        </p:grpSpPr>
        <p:pic>
          <p:nvPicPr>
            <p:cNvPr id="4" name="Picture 4"/>
            <p:cNvPicPr>
              <a:picLocks noChangeAspect="1"/>
            </p:cNvPicPr>
            <p:nvPr/>
          </p:nvPicPr>
          <p:blipFill>
            <a:blip r:embed="rId2"/>
            <a:srcRect t="7702" b="7702"/>
            <a:stretch>
              <a:fillRect/>
            </a:stretch>
          </p:blipFill>
          <p:spPr>
            <a:xfrm>
              <a:off x="0" y="0"/>
              <a:ext cx="7655079" cy="4311173"/>
            </a:xfrm>
            <a:prstGeom prst="rect">
              <a:avLst/>
            </a:prstGeom>
          </p:spPr>
        </p:pic>
      </p:grpSp>
      <p:sp>
        <p:nvSpPr>
          <p:cNvPr id="5" name="Freeform 5"/>
          <p:cNvSpPr/>
          <p:nvPr/>
        </p:nvSpPr>
        <p:spPr>
          <a:xfrm>
            <a:off x="781959" y="6267469"/>
            <a:ext cx="5741309" cy="3366657"/>
          </a:xfrm>
          <a:custGeom>
            <a:avLst/>
            <a:gdLst/>
            <a:ahLst/>
            <a:cxnLst/>
            <a:rect l="l" t="t" r="r" b="b"/>
            <a:pathLst>
              <a:path w="5741309" h="3366657">
                <a:moveTo>
                  <a:pt x="0" y="0"/>
                </a:moveTo>
                <a:lnTo>
                  <a:pt x="5741310" y="0"/>
                </a:lnTo>
                <a:lnTo>
                  <a:pt x="5741310" y="3366657"/>
                </a:lnTo>
                <a:lnTo>
                  <a:pt x="0" y="3366657"/>
                </a:lnTo>
                <a:lnTo>
                  <a:pt x="0" y="0"/>
                </a:lnTo>
                <a:close/>
              </a:path>
            </a:pathLst>
          </a:custGeom>
          <a:blipFill>
            <a:blip r:embed="rId3"/>
            <a:stretch>
              <a:fillRect t="-9601" b="-4087"/>
            </a:stretch>
          </a:blipFill>
        </p:spPr>
      </p:sp>
      <p:sp>
        <p:nvSpPr>
          <p:cNvPr id="6" name="TextBox 6"/>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a:solidFill>
                  <a:srgbClr val="241E17"/>
                </a:solidFill>
                <a:latin typeface="游明朝" panose="02020400000000000000" pitchFamily="18" charset="-128"/>
                <a:ea typeface="游明朝" panose="02020400000000000000" pitchFamily="18" charset="-128"/>
              </a:rPr>
              <a:t>05. フューチャー・デザイン討議</a:t>
            </a:r>
          </a:p>
        </p:txBody>
      </p:sp>
      <p:sp>
        <p:nvSpPr>
          <p:cNvPr id="10" name="TextBox 10"/>
          <p:cNvSpPr txBox="1"/>
          <p:nvPr/>
        </p:nvSpPr>
        <p:spPr>
          <a:xfrm>
            <a:off x="7132143" y="2801569"/>
            <a:ext cx="10706400" cy="2412000"/>
          </a:xfrm>
          <a:prstGeom prst="roundRect">
            <a:avLst>
              <a:gd name="adj" fmla="val 2301"/>
            </a:avLst>
          </a:prstGeom>
          <a:solidFill>
            <a:srgbClr val="F6F4F1"/>
          </a:solidFill>
          <a:ln>
            <a:noFill/>
          </a:ln>
        </p:spPr>
        <p:txBody>
          <a:bodyPr lIns="288000" tIns="72000" rIns="288000" bIns="0" rtlCol="0" anchor="t" anchorCtr="0">
            <a:noAutofit/>
          </a:bodyPr>
          <a:lstStyle/>
          <a:p>
            <a:pPr>
              <a:lnSpc>
                <a:spcPts val="5599"/>
              </a:lnSpc>
            </a:pPr>
            <a:r>
              <a:rPr lang="en-US" sz="2799" b="1" spc="279" dirty="0" err="1">
                <a:solidFill>
                  <a:srgbClr val="241E17"/>
                </a:solidFill>
                <a:latin typeface="游明朝" panose="02020400000000000000" pitchFamily="18" charset="-128"/>
                <a:ea typeface="游明朝" panose="02020400000000000000" pitchFamily="18" charset="-128"/>
              </a:rPr>
              <a:t>皆さんには仮想将来人として、</a:t>
            </a:r>
            <a:r>
              <a:rPr lang="en-US" sz="2799" b="1" spc="279" dirty="0" err="1">
                <a:solidFill>
                  <a:srgbClr val="FF3131"/>
                </a:solidFill>
                <a:latin typeface="游明朝" panose="02020400000000000000" pitchFamily="18" charset="-128"/>
                <a:ea typeface="游明朝" panose="02020400000000000000" pitchFamily="18" charset="-128"/>
              </a:rPr>
              <a:t>井戸端会議</a:t>
            </a:r>
            <a:r>
              <a:rPr lang="en-US" sz="2799" b="1" spc="279" dirty="0" err="1">
                <a:solidFill>
                  <a:srgbClr val="241E17"/>
                </a:solidFill>
                <a:latin typeface="游明朝" panose="02020400000000000000" pitchFamily="18" charset="-128"/>
                <a:ea typeface="游明朝" panose="02020400000000000000" pitchFamily="18" charset="-128"/>
              </a:rPr>
              <a:t>を楽しんでいただきたいです。これは、メモをととるような堅苦しい討議ではありません</a:t>
            </a:r>
            <a:r>
              <a:rPr lang="en-US" sz="2799" b="1" spc="279" dirty="0">
                <a:solidFill>
                  <a:srgbClr val="241E17"/>
                </a:solidFill>
                <a:latin typeface="游明朝" panose="02020400000000000000" pitchFamily="18" charset="-128"/>
                <a:ea typeface="游明朝" panose="02020400000000000000" pitchFamily="18" charset="-128"/>
              </a:rPr>
              <a:t>。</a:t>
            </a:r>
          </a:p>
        </p:txBody>
      </p:sp>
      <p:sp>
        <p:nvSpPr>
          <p:cNvPr id="11" name="TextBox 11"/>
          <p:cNvSpPr txBox="1"/>
          <p:nvPr/>
        </p:nvSpPr>
        <p:spPr>
          <a:xfrm>
            <a:off x="7471810" y="1818264"/>
            <a:ext cx="9417695" cy="689612"/>
          </a:xfrm>
          <a:prstGeom prst="rect">
            <a:avLst/>
          </a:prstGeom>
        </p:spPr>
        <p:txBody>
          <a:bodyPr lIns="0" tIns="0" rIns="0" bIns="0" rtlCol="0" anchor="t">
            <a:spAutoFit/>
          </a:bodyPr>
          <a:lstStyle/>
          <a:p>
            <a:pPr>
              <a:lnSpc>
                <a:spcPts val="5949"/>
              </a:lnSpc>
            </a:pPr>
            <a:r>
              <a:rPr lang="en-US" sz="3499" b="1" spc="629">
                <a:solidFill>
                  <a:srgbClr val="241E17"/>
                </a:solidFill>
                <a:latin typeface="游明朝" panose="02020400000000000000" pitchFamily="18" charset="-128"/>
                <a:ea typeface="游明朝" panose="02020400000000000000" pitchFamily="18" charset="-128"/>
              </a:rPr>
              <a:t>大切なお願い（１）</a:t>
            </a:r>
          </a:p>
        </p:txBody>
      </p:sp>
      <p:sp>
        <p:nvSpPr>
          <p:cNvPr id="14" name="TextBox 14"/>
          <p:cNvSpPr txBox="1"/>
          <p:nvPr/>
        </p:nvSpPr>
        <p:spPr>
          <a:xfrm>
            <a:off x="7132143" y="6536611"/>
            <a:ext cx="10705904" cy="3305102"/>
          </a:xfrm>
          <a:prstGeom prst="rect">
            <a:avLst/>
          </a:prstGeom>
        </p:spPr>
        <p:txBody>
          <a:bodyPr lIns="34618" tIns="34618" rIns="34618" bIns="34618" rtlCol="0" anchor="ctr"/>
          <a:lstStyle/>
          <a:p>
            <a:pPr algn="ctr">
              <a:lnSpc>
                <a:spcPts val="4800"/>
              </a:lnSpc>
            </a:pPr>
            <a:endParaRPr b="1">
              <a:latin typeface="游明朝" panose="02020400000000000000" pitchFamily="18" charset="-128"/>
              <a:ea typeface="游明朝" panose="02020400000000000000" pitchFamily="18" charset="-128"/>
            </a:endParaRPr>
          </a:p>
        </p:txBody>
      </p:sp>
      <p:sp>
        <p:nvSpPr>
          <p:cNvPr id="15" name="TextBox 15"/>
          <p:cNvSpPr txBox="1"/>
          <p:nvPr/>
        </p:nvSpPr>
        <p:spPr>
          <a:xfrm>
            <a:off x="7131647" y="6795962"/>
            <a:ext cx="10706400" cy="2916000"/>
          </a:xfrm>
          <a:prstGeom prst="roundRect">
            <a:avLst>
              <a:gd name="adj" fmla="val 1231"/>
            </a:avLst>
          </a:prstGeom>
          <a:solidFill>
            <a:srgbClr val="F6F4F1"/>
          </a:solidFill>
        </p:spPr>
        <p:txBody>
          <a:bodyPr wrap="square" lIns="288000" tIns="0" rIns="288000" bIns="0" rtlCol="0" anchor="t">
            <a:noAutofit/>
          </a:bodyPr>
          <a:lstStyle/>
          <a:p>
            <a:pPr>
              <a:lnSpc>
                <a:spcPts val="5599"/>
              </a:lnSpc>
            </a:pPr>
            <a:r>
              <a:rPr lang="en-US" sz="2799" b="1" spc="279" dirty="0">
                <a:solidFill>
                  <a:srgbClr val="241E17"/>
                </a:solidFill>
                <a:latin typeface="游明朝" panose="02020400000000000000" pitchFamily="18" charset="-128"/>
                <a:ea typeface="游明朝" panose="02020400000000000000" pitchFamily="18" charset="-128"/>
              </a:rPr>
              <a:t>皆さんは2054年に暮らしているので、2024年のことは</a:t>
            </a:r>
          </a:p>
          <a:p>
            <a:pPr>
              <a:lnSpc>
                <a:spcPts val="5599"/>
              </a:lnSpc>
            </a:pPr>
            <a:r>
              <a:rPr lang="en-US" sz="2799" b="1" spc="279" dirty="0" err="1">
                <a:solidFill>
                  <a:srgbClr val="241E17"/>
                </a:solidFill>
                <a:latin typeface="游明朝" panose="02020400000000000000" pitchFamily="18" charset="-128"/>
                <a:ea typeface="游明朝" panose="02020400000000000000" pitchFamily="18" charset="-128"/>
              </a:rPr>
              <a:t>過去形で話さないといけません</a:t>
            </a:r>
            <a:r>
              <a:rPr lang="en-US" sz="2799" b="1" spc="279" dirty="0">
                <a:solidFill>
                  <a:srgbClr val="241E17"/>
                </a:solidFill>
                <a:latin typeface="游明朝" panose="02020400000000000000" pitchFamily="18" charset="-128"/>
                <a:ea typeface="游明朝" panose="02020400000000000000" pitchFamily="18" charset="-128"/>
              </a:rPr>
              <a:t>。</a:t>
            </a:r>
          </a:p>
          <a:p>
            <a:pPr>
              <a:lnSpc>
                <a:spcPts val="5599"/>
              </a:lnSpc>
            </a:pPr>
            <a:r>
              <a:rPr lang="en-US" sz="2799" b="1" spc="279" dirty="0">
                <a:solidFill>
                  <a:srgbClr val="241E17"/>
                </a:solidFill>
                <a:latin typeface="游明朝" panose="02020400000000000000" pitchFamily="18" charset="-128"/>
                <a:ea typeface="游明朝" panose="02020400000000000000" pitchFamily="18" charset="-128"/>
              </a:rPr>
              <a:t>　（</a:t>
            </a:r>
            <a:r>
              <a:rPr lang="en-US" sz="2799" b="1" spc="279" dirty="0" err="1">
                <a:solidFill>
                  <a:srgbClr val="241E17"/>
                </a:solidFill>
                <a:latin typeface="游明朝" panose="02020400000000000000" pitchFamily="18" charset="-128"/>
                <a:ea typeface="游明朝" panose="02020400000000000000" pitchFamily="18" charset="-128"/>
              </a:rPr>
              <a:t>誤）</a:t>
            </a:r>
            <a:r>
              <a:rPr lang="en-US" sz="2799" b="1" spc="279" dirty="0" err="1">
                <a:solidFill>
                  <a:srgbClr val="FF3131"/>
                </a:solidFill>
                <a:latin typeface="游明朝" panose="02020400000000000000" pitchFamily="18" charset="-128"/>
                <a:ea typeface="游明朝" panose="02020400000000000000" pitchFamily="18" charset="-128"/>
              </a:rPr>
              <a:t>今</a:t>
            </a:r>
            <a:r>
              <a:rPr lang="en-US" sz="2799" b="1" spc="279" dirty="0" err="1">
                <a:solidFill>
                  <a:srgbClr val="241E17"/>
                </a:solidFill>
                <a:latin typeface="游明朝" panose="02020400000000000000" pitchFamily="18" charset="-128"/>
                <a:ea typeface="游明朝" panose="02020400000000000000" pitchFamily="18" charset="-128"/>
              </a:rPr>
              <a:t>、生成AIの利用が急速に広まって</a:t>
            </a:r>
            <a:r>
              <a:rPr lang="en-US" sz="2799" b="1" spc="279" dirty="0" err="1">
                <a:solidFill>
                  <a:srgbClr val="FF3131"/>
                </a:solidFill>
                <a:latin typeface="游明朝" panose="02020400000000000000" pitchFamily="18" charset="-128"/>
                <a:ea typeface="游明朝" panose="02020400000000000000" pitchFamily="18" charset="-128"/>
              </a:rPr>
              <a:t>いる</a:t>
            </a:r>
            <a:r>
              <a:rPr lang="en-US" sz="2799" b="1" spc="279" dirty="0" err="1">
                <a:solidFill>
                  <a:srgbClr val="241E17"/>
                </a:solidFill>
                <a:latin typeface="游明朝" panose="02020400000000000000" pitchFamily="18" charset="-128"/>
                <a:ea typeface="游明朝" panose="02020400000000000000" pitchFamily="18" charset="-128"/>
              </a:rPr>
              <a:t>ので</a:t>
            </a:r>
            <a:endParaRPr lang="en-US" sz="2799" b="1" spc="279" dirty="0">
              <a:solidFill>
                <a:srgbClr val="241E17"/>
              </a:solidFill>
              <a:latin typeface="游明朝" panose="02020400000000000000" pitchFamily="18" charset="-128"/>
              <a:ea typeface="游明朝" panose="02020400000000000000" pitchFamily="18" charset="-128"/>
            </a:endParaRPr>
          </a:p>
          <a:p>
            <a:pPr>
              <a:lnSpc>
                <a:spcPts val="5599"/>
              </a:lnSpc>
            </a:pPr>
            <a:r>
              <a:rPr lang="en-US" sz="2799" b="1" spc="279" dirty="0">
                <a:solidFill>
                  <a:srgbClr val="241E17"/>
                </a:solidFill>
                <a:latin typeface="游明朝" panose="02020400000000000000" pitchFamily="18" charset="-128"/>
                <a:ea typeface="游明朝" panose="02020400000000000000" pitchFamily="18" charset="-128"/>
              </a:rPr>
              <a:t>　（</a:t>
            </a:r>
            <a:r>
              <a:rPr lang="en-US" sz="2799" b="1" spc="279" dirty="0" err="1">
                <a:solidFill>
                  <a:srgbClr val="241E17"/>
                </a:solidFill>
                <a:latin typeface="游明朝" panose="02020400000000000000" pitchFamily="18" charset="-128"/>
                <a:ea typeface="游明朝" panose="02020400000000000000" pitchFamily="18" charset="-128"/>
              </a:rPr>
              <a:t>正）</a:t>
            </a:r>
            <a:r>
              <a:rPr lang="en-US" sz="2799" b="1" spc="279" dirty="0" err="1">
                <a:solidFill>
                  <a:srgbClr val="FF3131"/>
                </a:solidFill>
                <a:latin typeface="游明朝" panose="02020400000000000000" pitchFamily="18" charset="-128"/>
                <a:ea typeface="游明朝" panose="02020400000000000000" pitchFamily="18" charset="-128"/>
              </a:rPr>
              <a:t>当時</a:t>
            </a:r>
            <a:r>
              <a:rPr lang="en-US" sz="2799" b="1" spc="279" dirty="0" err="1">
                <a:solidFill>
                  <a:srgbClr val="241E17"/>
                </a:solidFill>
                <a:latin typeface="游明朝" panose="02020400000000000000" pitchFamily="18" charset="-128"/>
                <a:ea typeface="游明朝" panose="02020400000000000000" pitchFamily="18" charset="-128"/>
              </a:rPr>
              <a:t>、生成AIの利用が急速に広まって</a:t>
            </a:r>
            <a:r>
              <a:rPr lang="en-US" sz="2799" b="1" spc="279" dirty="0" err="1">
                <a:solidFill>
                  <a:srgbClr val="FF3131"/>
                </a:solidFill>
                <a:latin typeface="游明朝" panose="02020400000000000000" pitchFamily="18" charset="-128"/>
                <a:ea typeface="游明朝" panose="02020400000000000000" pitchFamily="18" charset="-128"/>
              </a:rPr>
              <a:t>いた</a:t>
            </a:r>
            <a:r>
              <a:rPr lang="en-US" sz="2799" b="1" spc="279" dirty="0" err="1">
                <a:solidFill>
                  <a:srgbClr val="241E17"/>
                </a:solidFill>
                <a:latin typeface="游明朝" panose="02020400000000000000" pitchFamily="18" charset="-128"/>
                <a:ea typeface="游明朝" panose="02020400000000000000" pitchFamily="18" charset="-128"/>
              </a:rPr>
              <a:t>ので</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6" name="TextBox 16"/>
          <p:cNvSpPr txBox="1"/>
          <p:nvPr/>
        </p:nvSpPr>
        <p:spPr>
          <a:xfrm>
            <a:off x="7471810" y="5915367"/>
            <a:ext cx="9417695" cy="689612"/>
          </a:xfrm>
          <a:prstGeom prst="rect">
            <a:avLst/>
          </a:prstGeom>
        </p:spPr>
        <p:txBody>
          <a:bodyPr lIns="0" tIns="0" rIns="0" bIns="0" rtlCol="0" anchor="t">
            <a:spAutoFit/>
          </a:bodyPr>
          <a:lstStyle/>
          <a:p>
            <a:pPr>
              <a:lnSpc>
                <a:spcPts val="5949"/>
              </a:lnSpc>
            </a:pPr>
            <a:r>
              <a:rPr lang="en-US" sz="3499" b="1" spc="629" dirty="0">
                <a:solidFill>
                  <a:srgbClr val="241E17"/>
                </a:solidFill>
                <a:latin typeface="游明朝" panose="02020400000000000000" pitchFamily="18" charset="-128"/>
                <a:ea typeface="游明朝" panose="02020400000000000000" pitchFamily="18" charset="-128"/>
              </a:rPr>
              <a:t>大切なお願い（２）</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06. </a:t>
            </a:r>
            <a:r>
              <a:rPr lang="en-US" sz="4200" b="1" spc="756" dirty="0" err="1">
                <a:solidFill>
                  <a:srgbClr val="241E17"/>
                </a:solidFill>
                <a:latin typeface="游明朝" panose="02020400000000000000" pitchFamily="18" charset="-128"/>
                <a:ea typeface="游明朝" panose="02020400000000000000" pitchFamily="18" charset="-128"/>
              </a:rPr>
              <a:t>討議結果のとりまとめ</a:t>
            </a:r>
            <a:endParaRPr lang="en-US" sz="4200" b="1" spc="756" dirty="0">
              <a:solidFill>
                <a:srgbClr val="241E17"/>
              </a:solidFill>
              <a:latin typeface="游明朝" panose="02020400000000000000" pitchFamily="18" charset="-128"/>
              <a:ea typeface="游明朝" panose="02020400000000000000" pitchFamily="18"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63774C-C0FD-38E5-7697-C612B1F481D1}"/>
              </a:ext>
            </a:extLst>
          </p:cNvPr>
          <p:cNvSpPr txBox="1"/>
          <p:nvPr/>
        </p:nvSpPr>
        <p:spPr>
          <a:xfrm>
            <a:off x="1676400" y="2913534"/>
            <a:ext cx="8915400" cy="6969857"/>
          </a:xfrm>
          <a:prstGeom prst="rect">
            <a:avLst/>
          </a:prstGeom>
          <a:solidFill>
            <a:srgbClr val="F6F4F1"/>
          </a:solidFill>
        </p:spPr>
        <p:txBody>
          <a:bodyPr wrap="square" rtlCol="0">
            <a:spAutoFit/>
          </a:bodyPr>
          <a:lstStyle/>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01.</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開会のあいさつ</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02.</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フューチャー・デザインとは</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03.</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グループの編成</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04.</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パスト・デザイン討議</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05.</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フューチャー・デザイン討議</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06.</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討議結果のとりまとめ</a:t>
            </a:r>
            <a:endParaRPr kumimoji="1" lang="en-US" altLang="ja-JP" sz="3200" b="1" dirty="0">
              <a:solidFill>
                <a:srgbClr val="241E17"/>
              </a:solidFill>
              <a:latin typeface="游明朝" panose="02020400000000000000" pitchFamily="18" charset="-128"/>
              <a:ea typeface="游明朝" panose="02020400000000000000" pitchFamily="18" charset="-128"/>
            </a:endParaRPr>
          </a:p>
          <a:p>
            <a:pPr marL="637200" lvl="1">
              <a:lnSpc>
                <a:spcPts val="7800"/>
              </a:lnSpc>
            </a:pPr>
            <a:r>
              <a:rPr kumimoji="1" lang="en-US" altLang="ja-JP" sz="3600" b="1" dirty="0">
                <a:solidFill>
                  <a:srgbClr val="241E17"/>
                </a:solidFill>
                <a:latin typeface="游明朝" panose="02020400000000000000" pitchFamily="18" charset="-128"/>
                <a:ea typeface="游明朝" panose="02020400000000000000" pitchFamily="18" charset="-128"/>
              </a:rPr>
              <a:t>07.</a:t>
            </a:r>
            <a:r>
              <a:rPr kumimoji="1" lang="ja-JP" altLang="en-US" sz="3600" b="1" dirty="0">
                <a:solidFill>
                  <a:srgbClr val="241E17"/>
                </a:solidFill>
                <a:latin typeface="游明朝" panose="02020400000000000000" pitchFamily="18" charset="-128"/>
                <a:ea typeface="游明朝" panose="02020400000000000000" pitchFamily="18" charset="-128"/>
              </a:rPr>
              <a:t>　</a:t>
            </a:r>
            <a:r>
              <a:rPr kumimoji="1" lang="ja-JP" altLang="en-US" sz="3200" b="1" dirty="0">
                <a:solidFill>
                  <a:srgbClr val="241E17"/>
                </a:solidFill>
                <a:latin typeface="游明朝" panose="02020400000000000000" pitchFamily="18" charset="-128"/>
                <a:ea typeface="游明朝" panose="02020400000000000000" pitchFamily="18" charset="-128"/>
              </a:rPr>
              <a:t>発表</a:t>
            </a:r>
            <a:endParaRPr kumimoji="1" lang="en-US" altLang="ja-JP" sz="3200" b="1" dirty="0">
              <a:solidFill>
                <a:srgbClr val="241E17"/>
              </a:solidFill>
              <a:latin typeface="游明朝" panose="02020400000000000000" pitchFamily="18" charset="-128"/>
              <a:ea typeface="游明朝" panose="02020400000000000000" pitchFamily="18" charset="-128"/>
            </a:endParaRPr>
          </a:p>
        </p:txBody>
      </p:sp>
      <p:sp>
        <p:nvSpPr>
          <p:cNvPr id="4" name="TextBox 7">
            <a:extLst>
              <a:ext uri="{FF2B5EF4-FFF2-40B4-BE49-F238E27FC236}">
                <a16:creationId xmlns:a16="http://schemas.microsoft.com/office/drawing/2014/main" id="{00DBE66C-D1CF-F7F3-74A8-68800CB91194}"/>
              </a:ext>
            </a:extLst>
          </p:cNvPr>
          <p:cNvSpPr txBox="1"/>
          <p:nvPr/>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err="1">
                <a:solidFill>
                  <a:srgbClr val="241E17"/>
                </a:solidFill>
                <a:latin typeface="游明朝" panose="02020400000000000000" pitchFamily="18" charset="-128"/>
                <a:ea typeface="游明朝" panose="02020400000000000000" pitchFamily="18" charset="-128"/>
              </a:rPr>
              <a:t>目次</a:t>
            </a:r>
            <a:endParaRPr lang="en-US" sz="2799" b="1" spc="279"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65569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grpSp>
        <p:nvGrpSpPr>
          <p:cNvPr id="3" name="Group 3"/>
          <p:cNvGrpSpPr/>
          <p:nvPr/>
        </p:nvGrpSpPr>
        <p:grpSpPr>
          <a:xfrm>
            <a:off x="1439490" y="1480205"/>
            <a:ext cx="15143649" cy="6009126"/>
            <a:chOff x="0" y="0"/>
            <a:chExt cx="20191531" cy="8012168"/>
          </a:xfrm>
        </p:grpSpPr>
        <p:pic>
          <p:nvPicPr>
            <p:cNvPr id="4" name="Picture 4"/>
            <p:cNvPicPr>
              <a:picLocks noChangeAspect="1"/>
            </p:cNvPicPr>
            <p:nvPr/>
          </p:nvPicPr>
          <p:blipFill>
            <a:blip r:embed="rId2"/>
            <a:srcRect t="5300" b="5300"/>
            <a:stretch>
              <a:fillRect/>
            </a:stretch>
          </p:blipFill>
          <p:spPr>
            <a:xfrm>
              <a:off x="0" y="0"/>
              <a:ext cx="20191531" cy="8012168"/>
            </a:xfrm>
            <a:prstGeom prst="rect">
              <a:avLst/>
            </a:prstGeom>
          </p:spPr>
        </p:pic>
      </p:grpSp>
      <p:grpSp>
        <p:nvGrpSpPr>
          <p:cNvPr id="5" name="Group 5"/>
          <p:cNvGrpSpPr/>
          <p:nvPr/>
        </p:nvGrpSpPr>
        <p:grpSpPr>
          <a:xfrm>
            <a:off x="308212" y="7778161"/>
            <a:ext cx="17671575" cy="2144547"/>
            <a:chOff x="0" y="0"/>
            <a:chExt cx="7609817" cy="923495"/>
          </a:xfrm>
        </p:grpSpPr>
        <p:sp>
          <p:nvSpPr>
            <p:cNvPr id="6" name="Freeform 6"/>
            <p:cNvSpPr/>
            <p:nvPr/>
          </p:nvSpPr>
          <p:spPr>
            <a:xfrm>
              <a:off x="0" y="0"/>
              <a:ext cx="7609818" cy="923495"/>
            </a:xfrm>
            <a:custGeom>
              <a:avLst/>
              <a:gdLst/>
              <a:ahLst/>
              <a:cxnLst/>
              <a:rect l="l" t="t" r="r" b="b"/>
              <a:pathLst>
                <a:path w="7609818" h="923495">
                  <a:moveTo>
                    <a:pt x="8762" y="0"/>
                  </a:moveTo>
                  <a:lnTo>
                    <a:pt x="7601055" y="0"/>
                  </a:lnTo>
                  <a:cubicBezTo>
                    <a:pt x="7603379" y="0"/>
                    <a:pt x="7605608" y="923"/>
                    <a:pt x="7607251" y="2566"/>
                  </a:cubicBezTo>
                  <a:cubicBezTo>
                    <a:pt x="7608894" y="4210"/>
                    <a:pt x="7609818" y="6438"/>
                    <a:pt x="7609818" y="8762"/>
                  </a:cubicBezTo>
                  <a:lnTo>
                    <a:pt x="7609818" y="914733"/>
                  </a:lnTo>
                  <a:cubicBezTo>
                    <a:pt x="7609818" y="917057"/>
                    <a:pt x="7608894" y="919285"/>
                    <a:pt x="7607251" y="920929"/>
                  </a:cubicBezTo>
                  <a:cubicBezTo>
                    <a:pt x="7605608" y="922572"/>
                    <a:pt x="7603379" y="923495"/>
                    <a:pt x="7601055" y="923495"/>
                  </a:cubicBezTo>
                  <a:lnTo>
                    <a:pt x="8762" y="923495"/>
                  </a:lnTo>
                  <a:cubicBezTo>
                    <a:pt x="6438" y="923495"/>
                    <a:pt x="4210" y="922572"/>
                    <a:pt x="2566" y="920929"/>
                  </a:cubicBezTo>
                  <a:cubicBezTo>
                    <a:pt x="923" y="919285"/>
                    <a:pt x="0" y="917057"/>
                    <a:pt x="0" y="914733"/>
                  </a:cubicBezTo>
                  <a:lnTo>
                    <a:pt x="0" y="8762"/>
                  </a:lnTo>
                  <a:cubicBezTo>
                    <a:pt x="0" y="6438"/>
                    <a:pt x="923" y="4210"/>
                    <a:pt x="2566" y="2566"/>
                  </a:cubicBezTo>
                  <a:cubicBezTo>
                    <a:pt x="4210" y="923"/>
                    <a:pt x="6438" y="0"/>
                    <a:pt x="8762" y="0"/>
                  </a:cubicBezTo>
                  <a:close/>
                </a:path>
              </a:pathLst>
            </a:custGeom>
            <a:solidFill>
              <a:srgbClr val="F6F4F1"/>
            </a:solidFill>
          </p:spPr>
        </p:sp>
        <p:sp>
          <p:nvSpPr>
            <p:cNvPr id="7" name="TextBox 7"/>
            <p:cNvSpPr txBox="1"/>
            <p:nvPr/>
          </p:nvSpPr>
          <p:spPr>
            <a:xfrm>
              <a:off x="0" y="-190500"/>
              <a:ext cx="7609817" cy="1113995"/>
            </a:xfrm>
            <a:prstGeom prst="rect">
              <a:avLst/>
            </a:prstGeom>
          </p:spPr>
          <p:txBody>
            <a:bodyPr lIns="34618" tIns="34618" rIns="34618" bIns="34618"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grpSp>
        <p:nvGrpSpPr>
          <p:cNvPr id="8" name="Group 8"/>
          <p:cNvGrpSpPr/>
          <p:nvPr/>
        </p:nvGrpSpPr>
        <p:grpSpPr>
          <a:xfrm>
            <a:off x="701406" y="8082906"/>
            <a:ext cx="738084" cy="751103"/>
            <a:chOff x="0" y="0"/>
            <a:chExt cx="798712" cy="812800"/>
          </a:xfrm>
        </p:grpSpPr>
        <p:sp>
          <p:nvSpPr>
            <p:cNvPr id="9" name="Freeform 9"/>
            <p:cNvSpPr/>
            <p:nvPr/>
          </p:nvSpPr>
          <p:spPr>
            <a:xfrm>
              <a:off x="0" y="0"/>
              <a:ext cx="798712" cy="812800"/>
            </a:xfrm>
            <a:custGeom>
              <a:avLst/>
              <a:gdLst/>
              <a:ahLst/>
              <a:cxnLst/>
              <a:rect l="l" t="t" r="r" b="b"/>
              <a:pathLst>
                <a:path w="798712" h="812800">
                  <a:moveTo>
                    <a:pt x="399356" y="0"/>
                  </a:moveTo>
                  <a:cubicBezTo>
                    <a:pt x="178798" y="0"/>
                    <a:pt x="0" y="181951"/>
                    <a:pt x="0" y="406400"/>
                  </a:cubicBezTo>
                  <a:cubicBezTo>
                    <a:pt x="0" y="630849"/>
                    <a:pt x="178798" y="812800"/>
                    <a:pt x="399356" y="812800"/>
                  </a:cubicBezTo>
                  <a:cubicBezTo>
                    <a:pt x="619914" y="812800"/>
                    <a:pt x="798712" y="630849"/>
                    <a:pt x="798712" y="406400"/>
                  </a:cubicBezTo>
                  <a:cubicBezTo>
                    <a:pt x="798712" y="181951"/>
                    <a:pt x="619914" y="0"/>
                    <a:pt x="399356" y="0"/>
                  </a:cubicBezTo>
                  <a:close/>
                </a:path>
              </a:pathLst>
            </a:custGeom>
            <a:solidFill>
              <a:srgbClr val="DBD5CF"/>
            </a:solidFill>
          </p:spPr>
        </p:sp>
        <p:sp>
          <p:nvSpPr>
            <p:cNvPr id="10" name="TextBox 10"/>
            <p:cNvSpPr txBox="1"/>
            <p:nvPr/>
          </p:nvSpPr>
          <p:spPr>
            <a:xfrm>
              <a:off x="74879" y="-114300"/>
              <a:ext cx="648954" cy="850900"/>
            </a:xfrm>
            <a:prstGeom prst="rect">
              <a:avLst/>
            </a:prstGeom>
          </p:spPr>
          <p:txBody>
            <a:bodyPr lIns="41623" tIns="41623" rIns="41623" bIns="41623"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grpSp>
        <p:nvGrpSpPr>
          <p:cNvPr id="11" name="Group 11"/>
          <p:cNvGrpSpPr/>
          <p:nvPr/>
        </p:nvGrpSpPr>
        <p:grpSpPr>
          <a:xfrm>
            <a:off x="701406" y="9091184"/>
            <a:ext cx="738084" cy="751103"/>
            <a:chOff x="0" y="0"/>
            <a:chExt cx="798712" cy="812800"/>
          </a:xfrm>
        </p:grpSpPr>
        <p:sp>
          <p:nvSpPr>
            <p:cNvPr id="12" name="Freeform 12"/>
            <p:cNvSpPr/>
            <p:nvPr/>
          </p:nvSpPr>
          <p:spPr>
            <a:xfrm>
              <a:off x="0" y="0"/>
              <a:ext cx="798712" cy="812800"/>
            </a:xfrm>
            <a:custGeom>
              <a:avLst/>
              <a:gdLst/>
              <a:ahLst/>
              <a:cxnLst/>
              <a:rect l="l" t="t" r="r" b="b"/>
              <a:pathLst>
                <a:path w="798712" h="812800">
                  <a:moveTo>
                    <a:pt x="399356" y="0"/>
                  </a:moveTo>
                  <a:cubicBezTo>
                    <a:pt x="178798" y="0"/>
                    <a:pt x="0" y="181951"/>
                    <a:pt x="0" y="406400"/>
                  </a:cubicBezTo>
                  <a:cubicBezTo>
                    <a:pt x="0" y="630849"/>
                    <a:pt x="178798" y="812800"/>
                    <a:pt x="399356" y="812800"/>
                  </a:cubicBezTo>
                  <a:cubicBezTo>
                    <a:pt x="619914" y="812800"/>
                    <a:pt x="798712" y="630849"/>
                    <a:pt x="798712" y="406400"/>
                  </a:cubicBezTo>
                  <a:cubicBezTo>
                    <a:pt x="798712" y="181951"/>
                    <a:pt x="619914" y="0"/>
                    <a:pt x="399356" y="0"/>
                  </a:cubicBezTo>
                  <a:close/>
                </a:path>
              </a:pathLst>
            </a:custGeom>
            <a:solidFill>
              <a:srgbClr val="DBD5CF"/>
            </a:solidFill>
          </p:spPr>
        </p:sp>
        <p:sp>
          <p:nvSpPr>
            <p:cNvPr id="13" name="TextBox 13"/>
            <p:cNvSpPr txBox="1"/>
            <p:nvPr/>
          </p:nvSpPr>
          <p:spPr>
            <a:xfrm>
              <a:off x="74879" y="-114300"/>
              <a:ext cx="648954" cy="850900"/>
            </a:xfrm>
            <a:prstGeom prst="rect">
              <a:avLst/>
            </a:prstGeom>
          </p:spPr>
          <p:txBody>
            <a:bodyPr lIns="41623" tIns="41623" rIns="41623" bIns="41623" rtlCol="0" anchor="ctr"/>
            <a:lstStyle/>
            <a:p>
              <a:pPr algn="ctr">
                <a:lnSpc>
                  <a:spcPts val="4800"/>
                </a:lnSpc>
              </a:pPr>
              <a:endParaRPr b="1">
                <a:latin typeface="游明朝" panose="02020400000000000000" pitchFamily="18" charset="-128"/>
                <a:ea typeface="游明朝" panose="02020400000000000000" pitchFamily="18" charset="-128"/>
              </a:endParaRPr>
            </a:p>
          </p:txBody>
        </p:sp>
      </p:grpSp>
      <p:sp>
        <p:nvSpPr>
          <p:cNvPr id="14" name="TextBox 14"/>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06. </a:t>
            </a:r>
            <a:r>
              <a:rPr lang="en-US" sz="2799" b="1" spc="279" dirty="0" err="1">
                <a:solidFill>
                  <a:srgbClr val="241E17"/>
                </a:solidFill>
                <a:latin typeface="游明朝" panose="02020400000000000000" pitchFamily="18" charset="-128"/>
                <a:ea typeface="游明朝" panose="02020400000000000000" pitchFamily="18" charset="-128"/>
              </a:rPr>
              <a:t>討議結果のとりまとめ</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5" name="TextBox 15"/>
          <p:cNvSpPr txBox="1"/>
          <p:nvPr/>
        </p:nvSpPr>
        <p:spPr>
          <a:xfrm>
            <a:off x="1680539" y="7925742"/>
            <a:ext cx="16591340" cy="795795"/>
          </a:xfrm>
          <a:prstGeom prst="rect">
            <a:avLst/>
          </a:prstGeom>
        </p:spPr>
        <p:txBody>
          <a:bodyPr lIns="0" tIns="0" rIns="0" bIns="0" rtlCol="0" anchor="t">
            <a:spAutoFit/>
          </a:bodyPr>
          <a:lstStyle/>
          <a:p>
            <a:pPr>
              <a:lnSpc>
                <a:spcPts val="7023"/>
              </a:lnSpc>
            </a:pPr>
            <a:r>
              <a:rPr lang="en-US" sz="3511" b="1" spc="351" dirty="0" err="1">
                <a:solidFill>
                  <a:srgbClr val="241E17"/>
                </a:solidFill>
                <a:latin typeface="游明朝" panose="02020400000000000000" pitchFamily="18" charset="-128"/>
                <a:ea typeface="游明朝" panose="02020400000000000000" pitchFamily="18" charset="-128"/>
              </a:rPr>
              <a:t>のアイデア</a:t>
            </a:r>
            <a:r>
              <a:rPr lang="en-US" sz="3511" b="1" spc="351" dirty="0">
                <a:solidFill>
                  <a:srgbClr val="241E17"/>
                </a:solidFill>
                <a:latin typeface="游明朝" panose="02020400000000000000" pitchFamily="18" charset="-128"/>
                <a:ea typeface="游明朝" panose="02020400000000000000" pitchFamily="18" charset="-128"/>
              </a:rPr>
              <a:t>(2054年の世界について)</a:t>
            </a:r>
            <a:r>
              <a:rPr lang="en-US" sz="3511" b="1" spc="351" dirty="0" err="1">
                <a:solidFill>
                  <a:srgbClr val="241E17"/>
                </a:solidFill>
                <a:latin typeface="游明朝" panose="02020400000000000000" pitchFamily="18" charset="-128"/>
                <a:ea typeface="游明朝" panose="02020400000000000000" pitchFamily="18" charset="-128"/>
              </a:rPr>
              <a:t>を黄色の付箋に書き出してください</a:t>
            </a:r>
            <a:r>
              <a:rPr lang="en-US" sz="3511" b="1" spc="351" dirty="0">
                <a:solidFill>
                  <a:srgbClr val="241E17"/>
                </a:solidFill>
                <a:latin typeface="游明朝" panose="02020400000000000000" pitchFamily="18" charset="-128"/>
                <a:ea typeface="游明朝" panose="02020400000000000000" pitchFamily="18" charset="-128"/>
              </a:rPr>
              <a:t>。</a:t>
            </a:r>
          </a:p>
        </p:txBody>
      </p:sp>
      <p:sp>
        <p:nvSpPr>
          <p:cNvPr id="16" name="TextBox 16"/>
          <p:cNvSpPr txBox="1"/>
          <p:nvPr/>
        </p:nvSpPr>
        <p:spPr>
          <a:xfrm>
            <a:off x="591558" y="8093158"/>
            <a:ext cx="933657" cy="583878"/>
          </a:xfrm>
          <a:prstGeom prst="rect">
            <a:avLst/>
          </a:prstGeom>
        </p:spPr>
        <p:txBody>
          <a:bodyPr lIns="0" tIns="0" rIns="0" bIns="0" rtlCol="0" anchor="t">
            <a:sp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１</a:t>
            </a:r>
          </a:p>
        </p:txBody>
      </p:sp>
      <p:sp>
        <p:nvSpPr>
          <p:cNvPr id="17" name="TextBox 17"/>
          <p:cNvSpPr txBox="1"/>
          <p:nvPr/>
        </p:nvSpPr>
        <p:spPr>
          <a:xfrm>
            <a:off x="591558" y="9101436"/>
            <a:ext cx="933657" cy="583878"/>
          </a:xfrm>
          <a:prstGeom prst="rect">
            <a:avLst/>
          </a:prstGeom>
        </p:spPr>
        <p:txBody>
          <a:bodyPr lIns="0" tIns="0" rIns="0" bIns="0" rtlCol="0" anchor="t">
            <a:spAutoFit/>
          </a:bodyPr>
          <a:lstStyle/>
          <a:p>
            <a:pPr algn="ctr">
              <a:lnSpc>
                <a:spcPts val="5014"/>
              </a:lnSpc>
            </a:pPr>
            <a:r>
              <a:rPr lang="en-US" sz="2949" b="1" dirty="0">
                <a:solidFill>
                  <a:srgbClr val="241E17"/>
                </a:solidFill>
                <a:latin typeface="游明朝" panose="02020400000000000000" pitchFamily="18" charset="-128"/>
                <a:ea typeface="游明朝" panose="02020400000000000000" pitchFamily="18" charset="-128"/>
              </a:rPr>
              <a:t>2</a:t>
            </a:r>
          </a:p>
        </p:txBody>
      </p:sp>
      <p:sp>
        <p:nvSpPr>
          <p:cNvPr id="18" name="TextBox 18"/>
          <p:cNvSpPr txBox="1"/>
          <p:nvPr/>
        </p:nvSpPr>
        <p:spPr>
          <a:xfrm>
            <a:off x="1299450" y="9144473"/>
            <a:ext cx="16836150" cy="593432"/>
          </a:xfrm>
          <a:prstGeom prst="rect">
            <a:avLst/>
          </a:prstGeom>
        </p:spPr>
        <p:txBody>
          <a:bodyPr lIns="0" tIns="0" rIns="0" bIns="0" rtlCol="0" anchor="t">
            <a:spAutoFit/>
          </a:bodyPr>
          <a:lstStyle/>
          <a:p>
            <a:pPr algn="ctr">
              <a:lnSpc>
                <a:spcPts val="4899"/>
              </a:lnSpc>
              <a:spcBef>
                <a:spcPct val="0"/>
              </a:spcBef>
            </a:pPr>
            <a:r>
              <a:rPr lang="en-US" sz="3499" b="1" spc="349" dirty="0" err="1">
                <a:solidFill>
                  <a:srgbClr val="241E17"/>
                </a:solidFill>
                <a:latin typeface="游明朝" panose="02020400000000000000" pitchFamily="18" charset="-128"/>
                <a:ea typeface="游明朝" panose="02020400000000000000" pitchFamily="18" charset="-128"/>
              </a:rPr>
              <a:t>のアイデア</a:t>
            </a:r>
            <a:r>
              <a:rPr lang="en-US" sz="3499" b="1" spc="349" dirty="0">
                <a:solidFill>
                  <a:srgbClr val="241E17"/>
                </a:solidFill>
                <a:latin typeface="游明朝" panose="02020400000000000000" pitchFamily="18" charset="-128"/>
                <a:ea typeface="游明朝" panose="02020400000000000000" pitchFamily="18" charset="-128"/>
              </a:rPr>
              <a:t>(2024年へのリクエスト)</a:t>
            </a:r>
            <a:r>
              <a:rPr lang="en-US" sz="3499" b="1" spc="349" dirty="0" err="1">
                <a:solidFill>
                  <a:srgbClr val="241E17"/>
                </a:solidFill>
                <a:latin typeface="游明朝" panose="02020400000000000000" pitchFamily="18" charset="-128"/>
                <a:ea typeface="游明朝" panose="02020400000000000000" pitchFamily="18" charset="-128"/>
              </a:rPr>
              <a:t>を水色の付箋に書き出してください</a:t>
            </a:r>
            <a:r>
              <a:rPr lang="en-US" sz="3499" b="1" spc="349" dirty="0">
                <a:solidFill>
                  <a:srgbClr val="241E17"/>
                </a:solidFill>
                <a:latin typeface="游明朝" panose="02020400000000000000" pitchFamily="18" charset="-128"/>
                <a:ea typeface="游明朝" panose="02020400000000000000" pitchFamily="18" charset="-128"/>
              </a:rPr>
              <a:t>。</a:t>
            </a:r>
          </a:p>
        </p:txBody>
      </p:sp>
    </p:spTree>
    <p:extLst>
      <p:ext uri="{BB962C8B-B14F-4D97-AF65-F5344CB8AC3E}">
        <p14:creationId xmlns:p14="http://schemas.microsoft.com/office/powerpoint/2010/main" val="90555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07. </a:t>
            </a:r>
            <a:r>
              <a:rPr lang="en-US" sz="4200" b="1" spc="756" dirty="0" err="1">
                <a:solidFill>
                  <a:srgbClr val="241E17"/>
                </a:solidFill>
                <a:latin typeface="游明朝" panose="02020400000000000000" pitchFamily="18" charset="-128"/>
                <a:ea typeface="游明朝" panose="02020400000000000000" pitchFamily="18" charset="-128"/>
              </a:rPr>
              <a:t>発表</a:t>
            </a:r>
            <a:endParaRPr lang="en-US" sz="4200" b="1" spc="756" dirty="0">
              <a:solidFill>
                <a:srgbClr val="241E17"/>
              </a:solidFill>
              <a:latin typeface="游明朝" panose="02020400000000000000" pitchFamily="18" charset="-128"/>
              <a:ea typeface="游明朝" panose="02020400000000000000" pitchFamily="18"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305050"/>
            <a:ext cx="8115300" cy="6953250"/>
            <a:chOff x="0" y="0"/>
            <a:chExt cx="10820400" cy="9271000"/>
          </a:xfrm>
        </p:grpSpPr>
        <p:pic>
          <p:nvPicPr>
            <p:cNvPr id="3" name="Picture 3"/>
            <p:cNvPicPr>
              <a:picLocks noChangeAspect="1"/>
            </p:cNvPicPr>
            <p:nvPr/>
          </p:nvPicPr>
          <p:blipFill>
            <a:blip r:embed="rId2"/>
            <a:srcRect l="20976" r="20976"/>
            <a:stretch>
              <a:fillRect/>
            </a:stretch>
          </p:blipFill>
          <p:spPr>
            <a:xfrm>
              <a:off x="0" y="0"/>
              <a:ext cx="10820400" cy="9271000"/>
            </a:xfrm>
            <a:prstGeom prst="rect">
              <a:avLst/>
            </a:prstGeom>
          </p:spPr>
        </p:pic>
      </p:grpSp>
      <p:sp>
        <p:nvSpPr>
          <p:cNvPr id="4" name="AutoShape 4"/>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9" name="TextBox 9"/>
          <p:cNvSpPr txBox="1"/>
          <p:nvPr/>
        </p:nvSpPr>
        <p:spPr>
          <a:xfrm>
            <a:off x="1398496" y="370952"/>
            <a:ext cx="15141411"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07. </a:t>
            </a:r>
            <a:r>
              <a:rPr lang="en-US" sz="2799" b="1" spc="279" dirty="0" err="1">
                <a:solidFill>
                  <a:srgbClr val="241E17"/>
                </a:solidFill>
                <a:latin typeface="游明朝" panose="02020400000000000000" pitchFamily="18" charset="-128"/>
                <a:ea typeface="游明朝" panose="02020400000000000000" pitchFamily="18" charset="-128"/>
              </a:rPr>
              <a:t>発表</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0" name="TextBox 8">
            <a:extLst>
              <a:ext uri="{FF2B5EF4-FFF2-40B4-BE49-F238E27FC236}">
                <a16:creationId xmlns:a16="http://schemas.microsoft.com/office/drawing/2014/main" id="{DCBEBC2C-8307-569E-20DB-278E84120960}"/>
              </a:ext>
            </a:extLst>
          </p:cNvPr>
          <p:cNvSpPr txBox="1"/>
          <p:nvPr/>
        </p:nvSpPr>
        <p:spPr>
          <a:xfrm>
            <a:off x="10148033" y="4457700"/>
            <a:ext cx="7399309" cy="2160000"/>
          </a:xfrm>
          <a:prstGeom prst="roundRect">
            <a:avLst>
              <a:gd name="adj" fmla="val 3869"/>
            </a:avLst>
          </a:prstGeom>
          <a:solidFill>
            <a:srgbClr val="F6F4F1"/>
          </a:solidFill>
        </p:spPr>
        <p:txBody>
          <a:bodyPr lIns="0" tIns="0" rIns="0" bIns="216000" rtlCol="0" anchor="ctr" anchorCtr="1">
            <a:noAutofit/>
          </a:bodyPr>
          <a:lstStyle/>
          <a:p>
            <a:pPr>
              <a:lnSpc>
                <a:spcPts val="7006"/>
              </a:lnSpc>
            </a:pPr>
            <a:r>
              <a:rPr lang="en-US" sz="3503" b="1" spc="350" dirty="0">
                <a:solidFill>
                  <a:srgbClr val="241E17"/>
                </a:solidFill>
                <a:latin typeface="游明朝" panose="02020400000000000000" pitchFamily="18" charset="-128"/>
                <a:ea typeface="游明朝" panose="02020400000000000000" pitchFamily="18" charset="-128"/>
              </a:rPr>
              <a:t>あなたのグループの討議結果を、１分以内で、発表してください。</a:t>
            </a:r>
          </a:p>
        </p:txBody>
      </p:sp>
    </p:spTree>
    <p:extLst>
      <p:ext uri="{BB962C8B-B14F-4D97-AF65-F5344CB8AC3E}">
        <p14:creationId xmlns:p14="http://schemas.microsoft.com/office/powerpoint/2010/main" val="131023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D5CF"/>
        </a:solidFill>
        <a:effectLst/>
      </p:bgPr>
    </p:bg>
    <p:spTree>
      <p:nvGrpSpPr>
        <p:cNvPr id="1" name=""/>
        <p:cNvGrpSpPr/>
        <p:nvPr/>
      </p:nvGrpSpPr>
      <p:grpSpPr>
        <a:xfrm>
          <a:off x="0" y="0"/>
          <a:ext cx="0" cy="0"/>
          <a:chOff x="0" y="0"/>
          <a:chExt cx="0" cy="0"/>
        </a:xfrm>
      </p:grpSpPr>
      <p:sp>
        <p:nvSpPr>
          <p:cNvPr id="2" name="TextBox 2"/>
          <p:cNvSpPr txBox="1"/>
          <p:nvPr/>
        </p:nvSpPr>
        <p:spPr>
          <a:xfrm>
            <a:off x="11652039" y="7901920"/>
            <a:ext cx="5971628" cy="1356380"/>
          </a:xfrm>
          <a:prstGeom prst="rect">
            <a:avLst/>
          </a:prstGeom>
        </p:spPr>
        <p:txBody>
          <a:bodyPr lIns="0" tIns="0" rIns="0" bIns="0" rtlCol="0" anchor="t">
            <a:spAutoFit/>
          </a:bodyPr>
          <a:lstStyle/>
          <a:p>
            <a:pPr algn="ctr">
              <a:lnSpc>
                <a:spcPts val="11010"/>
              </a:lnSpc>
            </a:pPr>
            <a:r>
              <a:rPr lang="en-US" sz="7864" dirty="0">
                <a:solidFill>
                  <a:srgbClr val="806F64"/>
                </a:solidFill>
                <a:latin typeface="Kunstler Script" panose="030304020206070D0D06" pitchFamily="66" charset="0"/>
              </a:rPr>
              <a:t>Thank you!</a:t>
            </a:r>
          </a:p>
        </p:txBody>
      </p:sp>
      <p:sp>
        <p:nvSpPr>
          <p:cNvPr id="3" name="TextBox 3"/>
          <p:cNvSpPr txBox="1"/>
          <p:nvPr/>
        </p:nvSpPr>
        <p:spPr>
          <a:xfrm>
            <a:off x="459231" y="491726"/>
            <a:ext cx="17369539" cy="8336193"/>
          </a:xfrm>
          <a:prstGeom prst="rect">
            <a:avLst/>
          </a:prstGeom>
        </p:spPr>
        <p:txBody>
          <a:bodyPr lIns="0" tIns="0" rIns="0" bIns="0" rtlCol="0" anchor="t">
            <a:spAutoFit/>
          </a:bodyPr>
          <a:lstStyle/>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最後に</a:t>
            </a:r>
            <a:r>
              <a:rPr lang="en-US" sz="3500" b="1" spc="630" dirty="0">
                <a:solidFill>
                  <a:srgbClr val="241E17"/>
                </a:solidFill>
                <a:latin typeface="BIZ UD明朝 Medium" panose="02020500000000000000" pitchFamily="17" charset="-128"/>
                <a:ea typeface="BIZ UD明朝 Medium" panose="02020500000000000000" pitchFamily="17" charset="-128"/>
              </a:rPr>
              <a:t>…</a:t>
            </a:r>
          </a:p>
          <a:p>
            <a:pPr>
              <a:lnSpc>
                <a:spcPts val="5950"/>
              </a:lnSpc>
            </a:pPr>
            <a:endParaRPr lang="en-US" sz="3500" b="1" spc="630" dirty="0">
              <a:solidFill>
                <a:srgbClr val="241E17"/>
              </a:solidFill>
              <a:latin typeface="BIZ UD明朝 Medium" panose="02020500000000000000" pitchFamily="17" charset="-128"/>
              <a:ea typeface="BIZ UD明朝 Medium" panose="02020500000000000000" pitchFamily="17" charset="-128"/>
            </a:endParaRP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将来人としてのあなたは、独創性を発揮し</a:t>
            </a:r>
            <a:r>
              <a:rPr lang="en-US" sz="3500" b="1" spc="630" dirty="0">
                <a:solidFill>
                  <a:srgbClr val="241E17"/>
                </a:solidFill>
                <a:latin typeface="BIZ UD明朝 Medium" panose="02020500000000000000" pitchFamily="17" charset="-128"/>
                <a:ea typeface="BIZ UD明朝 Medium" panose="02020500000000000000" pitchFamily="17" charset="-128"/>
              </a:rPr>
              <a:t>、</a:t>
            </a: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現代人としてのあなたに向けたメッセージを着想しました</a:t>
            </a:r>
            <a:r>
              <a:rPr lang="en-US" sz="3500" b="1" spc="630" dirty="0">
                <a:solidFill>
                  <a:srgbClr val="241E17"/>
                </a:solidFill>
                <a:latin typeface="BIZ UD明朝 Medium" panose="02020500000000000000" pitchFamily="17" charset="-128"/>
                <a:ea typeface="BIZ UD明朝 Medium" panose="02020500000000000000" pitchFamily="17" charset="-128"/>
              </a:rPr>
              <a:t>。</a:t>
            </a:r>
          </a:p>
          <a:p>
            <a:pPr>
              <a:lnSpc>
                <a:spcPts val="5950"/>
              </a:lnSpc>
            </a:pPr>
            <a:endParaRPr lang="en-US" sz="3500" b="1" spc="630" dirty="0">
              <a:solidFill>
                <a:srgbClr val="241E17"/>
              </a:solidFill>
              <a:latin typeface="BIZ UD明朝 Medium" panose="02020500000000000000" pitchFamily="17" charset="-128"/>
              <a:ea typeface="BIZ UD明朝 Medium" panose="02020500000000000000" pitchFamily="17" charset="-128"/>
            </a:endParaRP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他でもないご自身が着想したメッセージを受け取った、現代人としての</a:t>
            </a:r>
            <a:endParaRPr lang="en-US" sz="3500" b="1" spc="630" dirty="0">
              <a:solidFill>
                <a:srgbClr val="241E17"/>
              </a:solidFill>
              <a:latin typeface="BIZ UD明朝 Medium" panose="02020500000000000000" pitchFamily="17" charset="-128"/>
              <a:ea typeface="BIZ UD明朝 Medium" panose="02020500000000000000" pitchFamily="17" charset="-128"/>
            </a:endParaRP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あなたは、将来人のために考え方や行動を改めずにいられないでしょう</a:t>
            </a:r>
            <a:r>
              <a:rPr lang="en-US" sz="3500" b="1" spc="630" dirty="0">
                <a:solidFill>
                  <a:srgbClr val="241E17"/>
                </a:solidFill>
                <a:latin typeface="BIZ UD明朝 Medium" panose="02020500000000000000" pitchFamily="17" charset="-128"/>
                <a:ea typeface="BIZ UD明朝 Medium" panose="02020500000000000000" pitchFamily="17" charset="-128"/>
              </a:rPr>
              <a:t>。</a:t>
            </a:r>
          </a:p>
          <a:p>
            <a:pPr>
              <a:lnSpc>
                <a:spcPts val="5950"/>
              </a:lnSpc>
            </a:pPr>
            <a:endParaRPr lang="en-US" sz="3500" b="1" spc="630" dirty="0">
              <a:solidFill>
                <a:srgbClr val="241E17"/>
              </a:solidFill>
              <a:latin typeface="BIZ UD明朝 Medium" panose="02020500000000000000" pitchFamily="17" charset="-128"/>
              <a:ea typeface="BIZ UD明朝 Medium" panose="02020500000000000000" pitchFamily="17" charset="-128"/>
            </a:endParaRP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このようにして、あなたが持っていた将来可能性が</a:t>
            </a:r>
            <a:endParaRPr lang="en-US" sz="3500" b="1" spc="630" dirty="0">
              <a:solidFill>
                <a:srgbClr val="241E17"/>
              </a:solidFill>
              <a:latin typeface="BIZ UD明朝 Medium" panose="02020500000000000000" pitchFamily="17" charset="-128"/>
              <a:ea typeface="BIZ UD明朝 Medium" panose="02020500000000000000" pitchFamily="17" charset="-128"/>
            </a:endParaRPr>
          </a:p>
          <a:p>
            <a:pPr>
              <a:lnSpc>
                <a:spcPts val="5950"/>
              </a:lnSpc>
            </a:pPr>
            <a:r>
              <a:rPr lang="en-US" sz="3500" b="1" spc="630" dirty="0" err="1">
                <a:solidFill>
                  <a:srgbClr val="241E17"/>
                </a:solidFill>
                <a:latin typeface="BIZ UD明朝 Medium" panose="02020500000000000000" pitchFamily="17" charset="-128"/>
                <a:ea typeface="BIZ UD明朝 Medium" panose="02020500000000000000" pitchFamily="17" charset="-128"/>
              </a:rPr>
              <a:t>自然と顕在化されるのです</a:t>
            </a:r>
            <a:r>
              <a:rPr lang="en-US" sz="3500" b="1" spc="630" dirty="0">
                <a:solidFill>
                  <a:srgbClr val="241E17"/>
                </a:solidFill>
                <a:latin typeface="BIZ UD明朝 Medium" panose="02020500000000000000" pitchFamily="17" charset="-128"/>
                <a:ea typeface="BIZ UD明朝 Medium" panose="02020500000000000000" pitchFamily="17" charset="-128"/>
              </a:rPr>
              <a:t>。</a:t>
            </a:r>
          </a:p>
          <a:p>
            <a:pPr>
              <a:lnSpc>
                <a:spcPts val="5950"/>
              </a:lnSpc>
            </a:pPr>
            <a:endParaRPr lang="en-US" sz="3500" b="1" spc="630" dirty="0">
              <a:solidFill>
                <a:srgbClr val="241E17"/>
              </a:solidFill>
              <a:latin typeface="BIZ UD明朝 Medium" panose="02020500000000000000" pitchFamily="17" charset="-128"/>
              <a:ea typeface="BIZ UD明朝 Medium" panose="02020500000000000000" pitchFamily="17"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3" name="TextBox 3"/>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注</a:t>
            </a:r>
          </a:p>
        </p:txBody>
      </p:sp>
      <p:sp>
        <p:nvSpPr>
          <p:cNvPr id="6" name="TextBox 6"/>
          <p:cNvSpPr txBox="1"/>
          <p:nvPr/>
        </p:nvSpPr>
        <p:spPr>
          <a:xfrm>
            <a:off x="569771" y="809534"/>
            <a:ext cx="16977571" cy="9274945"/>
          </a:xfrm>
          <a:prstGeom prst="rect">
            <a:avLst/>
          </a:prstGeom>
        </p:spPr>
        <p:txBody>
          <a:bodyPr lIns="50800" tIns="50800" rIns="50800" bIns="50800" rtlCol="0" anchor="ctr"/>
          <a:lstStyle/>
          <a:p>
            <a:pPr algn="ctr">
              <a:lnSpc>
                <a:spcPts val="4800"/>
              </a:lnSpc>
            </a:pPr>
            <a:endParaRPr b="1">
              <a:latin typeface="游明朝" panose="02020400000000000000" pitchFamily="18" charset="-128"/>
              <a:ea typeface="游明朝" panose="02020400000000000000" pitchFamily="18" charset="-128"/>
            </a:endParaRPr>
          </a:p>
        </p:txBody>
      </p:sp>
      <p:sp>
        <p:nvSpPr>
          <p:cNvPr id="21" name="TextBox 8">
            <a:extLst>
              <a:ext uri="{FF2B5EF4-FFF2-40B4-BE49-F238E27FC236}">
                <a16:creationId xmlns:a16="http://schemas.microsoft.com/office/drawing/2014/main" id="{925BA055-E9D1-A697-FA4D-6DBFFA5C9C68}"/>
              </a:ext>
            </a:extLst>
          </p:cNvPr>
          <p:cNvSpPr txBox="1"/>
          <p:nvPr/>
        </p:nvSpPr>
        <p:spPr>
          <a:xfrm>
            <a:off x="577520" y="1458879"/>
            <a:ext cx="17172000" cy="8625600"/>
          </a:xfrm>
          <a:prstGeom prst="roundRect">
            <a:avLst>
              <a:gd name="adj" fmla="val 496"/>
            </a:avLst>
          </a:prstGeom>
          <a:solidFill>
            <a:srgbClr val="F6F4F1"/>
          </a:solidFill>
        </p:spPr>
        <p:txBody>
          <a:bodyPr lIns="684000" tIns="252000" rIns="432000" bIns="108000" rtlCol="0" anchor="t">
            <a:noAutofit/>
          </a:bodyPr>
          <a:lstStyle/>
          <a:p>
            <a:pPr marL="457200" indent="-457200" algn="just">
              <a:lnSpc>
                <a:spcPts val="2500"/>
              </a:lnSpc>
              <a:buFont typeface="+mj-lt"/>
              <a:buAutoNum type="arabicPeriod"/>
            </a:pPr>
            <a:r>
              <a:rPr lang="ja-JP" altLang="en-US" sz="2100" b="1" spc="378" dirty="0">
                <a:solidFill>
                  <a:srgbClr val="241E17"/>
                </a:solidFill>
                <a:latin typeface="游明朝" panose="02020400000000000000" pitchFamily="18" charset="-128"/>
                <a:ea typeface="游明朝" panose="02020400000000000000" pitchFamily="18" charset="-128"/>
              </a:rPr>
              <a:t>環境省</a:t>
            </a:r>
            <a:r>
              <a:rPr lang="en-US" altLang="ja-JP" sz="2100" b="1" spc="378" dirty="0">
                <a:solidFill>
                  <a:srgbClr val="241E17"/>
                </a:solidFill>
                <a:latin typeface="游明朝" panose="02020400000000000000" pitchFamily="18" charset="-128"/>
                <a:ea typeface="游明朝" panose="02020400000000000000" pitchFamily="18" charset="-128"/>
              </a:rPr>
              <a:t>(2018)『</a:t>
            </a:r>
            <a:r>
              <a:rPr lang="ja-JP" altLang="en-US" sz="2100" b="1" spc="378" dirty="0">
                <a:solidFill>
                  <a:srgbClr val="241E17"/>
                </a:solidFill>
                <a:latin typeface="游明朝" panose="02020400000000000000" pitchFamily="18" charset="-128"/>
                <a:ea typeface="游明朝" panose="02020400000000000000" pitchFamily="18" charset="-128"/>
              </a:rPr>
              <a:t>環境基本計画</a:t>
            </a:r>
            <a:r>
              <a:rPr lang="en-US" altLang="ja-JP" sz="2100" b="1" spc="378" dirty="0">
                <a:solidFill>
                  <a:srgbClr val="241E17"/>
                </a:solidFill>
                <a:latin typeface="游明朝" panose="02020400000000000000" pitchFamily="18" charset="-128"/>
                <a:ea typeface="游明朝" panose="02020400000000000000" pitchFamily="18" charset="-128"/>
              </a:rPr>
              <a:t>』</a:t>
            </a:r>
            <a:r>
              <a:rPr lang="ja-JP" altLang="en-US" sz="2100" b="1" spc="378" dirty="0">
                <a:solidFill>
                  <a:srgbClr val="241E17"/>
                </a:solidFill>
                <a:latin typeface="游明朝" panose="02020400000000000000" pitchFamily="18" charset="-128"/>
                <a:ea typeface="游明朝" panose="02020400000000000000" pitchFamily="18" charset="-128"/>
              </a:rPr>
              <a:t>の</a:t>
            </a:r>
            <a:r>
              <a:rPr lang="en-US" altLang="ja-JP" sz="2100" b="1" spc="378" dirty="0">
                <a:solidFill>
                  <a:srgbClr val="241E17"/>
                </a:solidFill>
                <a:latin typeface="游明朝" panose="02020400000000000000" pitchFamily="18" charset="-128"/>
                <a:ea typeface="游明朝" panose="02020400000000000000" pitchFamily="18" charset="-128"/>
              </a:rPr>
              <a:t>pp. 3</a:t>
            </a:r>
            <a:r>
              <a:rPr lang="ja-JP" altLang="en-US" sz="2100" b="1" spc="378" dirty="0">
                <a:solidFill>
                  <a:srgbClr val="241E17"/>
                </a:solidFill>
                <a:latin typeface="游明朝" panose="02020400000000000000" pitchFamily="18" charset="-128"/>
                <a:ea typeface="游明朝" panose="02020400000000000000" pitchFamily="18" charset="-128"/>
              </a:rPr>
              <a:t>ー</a:t>
            </a:r>
            <a:r>
              <a:rPr lang="en-US" altLang="ja-JP" sz="2100" b="1" spc="378" dirty="0">
                <a:solidFill>
                  <a:srgbClr val="241E17"/>
                </a:solidFill>
                <a:latin typeface="游明朝" panose="02020400000000000000" pitchFamily="18" charset="-128"/>
                <a:ea typeface="游明朝" panose="02020400000000000000" pitchFamily="18" charset="-128"/>
              </a:rPr>
              <a:t>7</a:t>
            </a:r>
            <a:r>
              <a:rPr lang="ja-JP" altLang="en-US" sz="2100" b="1" spc="378" dirty="0">
                <a:solidFill>
                  <a:srgbClr val="241E17"/>
                </a:solidFill>
                <a:latin typeface="游明朝" panose="02020400000000000000" pitchFamily="18" charset="-128"/>
                <a:ea typeface="游明朝" panose="02020400000000000000" pitchFamily="18" charset="-128"/>
              </a:rPr>
              <a:t>を参照してください。</a:t>
            </a:r>
          </a:p>
          <a:p>
            <a:pPr lvl="1" algn="just">
              <a:lnSpc>
                <a:spcPts val="2500"/>
              </a:lnSpc>
            </a:pPr>
            <a:r>
              <a:rPr lang="en-US" altLang="ja-JP" sz="1400" b="1" spc="378" dirty="0">
                <a:solidFill>
                  <a:srgbClr val="241E17"/>
                </a:solidFill>
                <a:latin typeface="游明朝" panose="02020400000000000000" pitchFamily="18" charset="-128"/>
                <a:ea typeface="游明朝" panose="02020400000000000000" pitchFamily="18" charset="-128"/>
              </a:rPr>
              <a:t>https://www.env.go.jp/policy/kihon_keikaku/plan/plan_5/attach/ca_app.pdf</a:t>
            </a:r>
          </a:p>
          <a:p>
            <a:pPr lvl="1" algn="just">
              <a:lnSpc>
                <a:spcPts val="2500"/>
              </a:lnSpc>
            </a:pPr>
            <a:endParaRPr lang="en-US" altLang="ja-JP" sz="1400" b="1" spc="378"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err="1">
                <a:solidFill>
                  <a:srgbClr val="241E17"/>
                </a:solidFill>
                <a:latin typeface="游明朝" panose="02020400000000000000" pitchFamily="18" charset="-128"/>
                <a:ea typeface="游明朝" panose="02020400000000000000" pitchFamily="18" charset="-128"/>
              </a:rPr>
              <a:t>市場と民主主義を将来失敗の原因と位置づけた論文、ならびに将来可能性を定義した論文としては、下記を参照してください</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err="1">
                <a:solidFill>
                  <a:srgbClr val="241E17"/>
                </a:solidFill>
                <a:latin typeface="游明朝" panose="02020400000000000000" pitchFamily="18" charset="-128"/>
                <a:ea typeface="游明朝" panose="02020400000000000000" pitchFamily="18" charset="-128"/>
              </a:rPr>
              <a:t>Saijo</a:t>
            </a:r>
            <a:r>
              <a:rPr lang="en-US" altLang="ja-JP" sz="1400" b="1" spc="252" dirty="0">
                <a:solidFill>
                  <a:srgbClr val="241E17"/>
                </a:solidFill>
                <a:latin typeface="游明朝" panose="02020400000000000000" pitchFamily="18" charset="-128"/>
                <a:ea typeface="游明朝" panose="02020400000000000000" pitchFamily="18" charset="-128"/>
              </a:rPr>
              <a:t>, T. (2020). Future design: Bequeathing sustainable natural environments and sustainable societies to future generations. Sustainability, 12(16), 6467.</a:t>
            </a:r>
          </a:p>
          <a:p>
            <a:pPr lvl="1" algn="just">
              <a:lnSpc>
                <a:spcPts val="2500"/>
              </a:lnSpc>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err="1">
                <a:solidFill>
                  <a:srgbClr val="241E17"/>
                </a:solidFill>
                <a:latin typeface="游明朝" panose="02020400000000000000" pitchFamily="18" charset="-128"/>
                <a:ea typeface="游明朝" panose="02020400000000000000" pitchFamily="18" charset="-128"/>
              </a:rPr>
              <a:t>社会科学がこれまで扱ってきた他者への行動介入方法とFDとの比較については、下記を参照してください</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a:solidFill>
                  <a:srgbClr val="241E17"/>
                </a:solidFill>
                <a:latin typeface="游明朝" panose="02020400000000000000" pitchFamily="18" charset="-128"/>
                <a:ea typeface="游明朝" panose="02020400000000000000" pitchFamily="18" charset="-128"/>
              </a:rPr>
              <a:t>Pandit, A., Nakagawa, Y., </a:t>
            </a:r>
            <a:r>
              <a:rPr lang="en-US" altLang="ja-JP" sz="1400" b="1" spc="252" dirty="0" err="1">
                <a:solidFill>
                  <a:srgbClr val="241E17"/>
                </a:solidFill>
                <a:latin typeface="游明朝" panose="02020400000000000000" pitchFamily="18" charset="-128"/>
                <a:ea typeface="游明朝" panose="02020400000000000000" pitchFamily="18" charset="-128"/>
              </a:rPr>
              <a:t>Timilsina</a:t>
            </a:r>
            <a:r>
              <a:rPr lang="en-US" altLang="ja-JP" sz="1400" b="1" spc="252" dirty="0">
                <a:solidFill>
                  <a:srgbClr val="241E17"/>
                </a:solidFill>
                <a:latin typeface="游明朝" panose="02020400000000000000" pitchFamily="18" charset="-128"/>
                <a:ea typeface="游明朝" panose="02020400000000000000" pitchFamily="18" charset="-128"/>
              </a:rPr>
              <a:t>, R. R., Kotani, K., &amp; </a:t>
            </a:r>
            <a:r>
              <a:rPr lang="en-US" altLang="ja-JP" sz="1400" b="1" spc="252" dirty="0" err="1">
                <a:solidFill>
                  <a:srgbClr val="241E17"/>
                </a:solidFill>
                <a:latin typeface="游明朝" panose="02020400000000000000" pitchFamily="18" charset="-128"/>
                <a:ea typeface="游明朝" panose="02020400000000000000" pitchFamily="18" charset="-128"/>
              </a:rPr>
              <a:t>Saijo</a:t>
            </a:r>
            <a:r>
              <a:rPr lang="en-US" altLang="ja-JP" sz="1400" b="1" spc="252" dirty="0">
                <a:solidFill>
                  <a:srgbClr val="241E17"/>
                </a:solidFill>
                <a:latin typeface="游明朝" panose="02020400000000000000" pitchFamily="18" charset="-128"/>
                <a:ea typeface="游明朝" panose="02020400000000000000" pitchFamily="18" charset="-128"/>
              </a:rPr>
              <a:t>, T. (2021). Taking the perspectives of future generations as an effective method for achieving sustainable waste management. Sustainable Production and Consumption, 27, 1526-1536.</a:t>
            </a:r>
          </a:p>
          <a:p>
            <a:pPr lvl="1" algn="just">
              <a:lnSpc>
                <a:spcPts val="2500"/>
              </a:lnSpc>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err="1">
                <a:solidFill>
                  <a:srgbClr val="241E17"/>
                </a:solidFill>
                <a:latin typeface="游明朝" panose="02020400000000000000" pitchFamily="18" charset="-128"/>
                <a:ea typeface="游明朝" panose="02020400000000000000" pitchFamily="18" charset="-128"/>
              </a:rPr>
              <a:t>仮想将来人の概念を最初に提唱したのは、下記の論文です</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err="1">
                <a:solidFill>
                  <a:srgbClr val="241E17"/>
                </a:solidFill>
                <a:latin typeface="游明朝" panose="02020400000000000000" pitchFamily="18" charset="-128"/>
                <a:ea typeface="游明朝" panose="02020400000000000000" pitchFamily="18" charset="-128"/>
              </a:rPr>
              <a:t>Kamijo</a:t>
            </a:r>
            <a:r>
              <a:rPr lang="en-US" altLang="ja-JP" sz="1400" b="1" spc="252" dirty="0">
                <a:solidFill>
                  <a:srgbClr val="241E17"/>
                </a:solidFill>
                <a:latin typeface="游明朝" panose="02020400000000000000" pitchFamily="18" charset="-128"/>
                <a:ea typeface="游明朝" panose="02020400000000000000" pitchFamily="18" charset="-128"/>
              </a:rPr>
              <a:t>, Y., Komiya, A., </a:t>
            </a:r>
            <a:r>
              <a:rPr lang="en-US" altLang="ja-JP" sz="1400" b="1" spc="252" dirty="0" err="1">
                <a:solidFill>
                  <a:srgbClr val="241E17"/>
                </a:solidFill>
                <a:latin typeface="游明朝" panose="02020400000000000000" pitchFamily="18" charset="-128"/>
                <a:ea typeface="游明朝" panose="02020400000000000000" pitchFamily="18" charset="-128"/>
              </a:rPr>
              <a:t>Mifune</a:t>
            </a:r>
            <a:r>
              <a:rPr lang="en-US" altLang="ja-JP" sz="1400" b="1" spc="252" dirty="0">
                <a:solidFill>
                  <a:srgbClr val="241E17"/>
                </a:solidFill>
                <a:latin typeface="游明朝" panose="02020400000000000000" pitchFamily="18" charset="-128"/>
                <a:ea typeface="游明朝" panose="02020400000000000000" pitchFamily="18" charset="-128"/>
              </a:rPr>
              <a:t>, N., &amp; </a:t>
            </a:r>
            <a:r>
              <a:rPr lang="en-US" altLang="ja-JP" sz="1400" b="1" spc="252" dirty="0" err="1">
                <a:solidFill>
                  <a:srgbClr val="241E17"/>
                </a:solidFill>
                <a:latin typeface="游明朝" panose="02020400000000000000" pitchFamily="18" charset="-128"/>
                <a:ea typeface="游明朝" panose="02020400000000000000" pitchFamily="18" charset="-128"/>
              </a:rPr>
              <a:t>Saijo</a:t>
            </a:r>
            <a:r>
              <a:rPr lang="en-US" altLang="ja-JP" sz="1400" b="1" spc="252" dirty="0">
                <a:solidFill>
                  <a:srgbClr val="241E17"/>
                </a:solidFill>
                <a:latin typeface="游明朝" panose="02020400000000000000" pitchFamily="18" charset="-128"/>
                <a:ea typeface="游明朝" panose="02020400000000000000" pitchFamily="18" charset="-128"/>
              </a:rPr>
              <a:t>, T. (2017). Negotiating with the future: Incorporating imaginary future generations into negotiations. Sustainability science, 12, 409-420.</a:t>
            </a:r>
          </a:p>
          <a:p>
            <a:pPr lvl="1" algn="just">
              <a:lnSpc>
                <a:spcPts val="2500"/>
              </a:lnSpc>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err="1">
                <a:solidFill>
                  <a:srgbClr val="241E17"/>
                </a:solidFill>
                <a:latin typeface="游明朝" panose="02020400000000000000" pitchFamily="18" charset="-128"/>
                <a:ea typeface="游明朝" panose="02020400000000000000" pitchFamily="18" charset="-128"/>
              </a:rPr>
              <a:t>パスト・デザインの考えを最初に提唱したのは、下記の論文です</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a:solidFill>
                  <a:srgbClr val="241E17"/>
                </a:solidFill>
                <a:latin typeface="游明朝" panose="02020400000000000000" pitchFamily="18" charset="-128"/>
                <a:ea typeface="游明朝" panose="02020400000000000000" pitchFamily="18" charset="-128"/>
              </a:rPr>
              <a:t>Nakagawa, Y., Kotani, K., Matsumoto, M., &amp; </a:t>
            </a:r>
            <a:r>
              <a:rPr lang="en-US" altLang="ja-JP" sz="1400" b="1" spc="252" dirty="0" err="1">
                <a:solidFill>
                  <a:srgbClr val="241E17"/>
                </a:solidFill>
                <a:latin typeface="游明朝" panose="02020400000000000000" pitchFamily="18" charset="-128"/>
                <a:ea typeface="游明朝" panose="02020400000000000000" pitchFamily="18" charset="-128"/>
              </a:rPr>
              <a:t>Saijo</a:t>
            </a:r>
            <a:r>
              <a:rPr lang="en-US" altLang="ja-JP" sz="1400" b="1" spc="252" dirty="0">
                <a:solidFill>
                  <a:srgbClr val="241E17"/>
                </a:solidFill>
                <a:latin typeface="游明朝" panose="02020400000000000000" pitchFamily="18" charset="-128"/>
                <a:ea typeface="游明朝" panose="02020400000000000000" pitchFamily="18" charset="-128"/>
              </a:rPr>
              <a:t>, T. (2019). Intergenerational retrospective viewpoints and individual policy preferences for future: A deliberative experiment for forest management. Futures, 105, 40-53.</a:t>
            </a:r>
          </a:p>
          <a:p>
            <a:pPr lvl="1" algn="just">
              <a:lnSpc>
                <a:spcPts val="2500"/>
              </a:lnSpc>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a:solidFill>
                  <a:srgbClr val="241E17"/>
                </a:solidFill>
                <a:latin typeface="游明朝" panose="02020400000000000000" pitchFamily="18" charset="-128"/>
                <a:ea typeface="游明朝" panose="02020400000000000000" pitchFamily="18" charset="-128"/>
              </a:rPr>
              <a:t>「</a:t>
            </a:r>
            <a:r>
              <a:rPr lang="en-US" altLang="ja-JP" sz="2100" b="1" spc="378" dirty="0" err="1">
                <a:solidFill>
                  <a:srgbClr val="241E17"/>
                </a:solidFill>
                <a:latin typeface="游明朝" panose="02020400000000000000" pitchFamily="18" charset="-128"/>
                <a:ea typeface="游明朝" panose="02020400000000000000" pitchFamily="18" charset="-128"/>
              </a:rPr>
              <a:t>良き祖先」の概念の使用にあたっては、以下の本に依拠しました</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err="1">
                <a:solidFill>
                  <a:srgbClr val="241E17"/>
                </a:solidFill>
                <a:latin typeface="游明朝" panose="02020400000000000000" pitchFamily="18" charset="-128"/>
                <a:ea typeface="游明朝" panose="02020400000000000000" pitchFamily="18" charset="-128"/>
              </a:rPr>
              <a:t>Krznaric</a:t>
            </a:r>
            <a:r>
              <a:rPr lang="en-US" altLang="ja-JP" sz="1400" b="1" spc="252" dirty="0">
                <a:solidFill>
                  <a:srgbClr val="241E17"/>
                </a:solidFill>
                <a:latin typeface="游明朝" panose="02020400000000000000" pitchFamily="18" charset="-128"/>
                <a:ea typeface="游明朝" panose="02020400000000000000" pitchFamily="18" charset="-128"/>
              </a:rPr>
              <a:t>, R. (2020). The good ancestor: How to think long term in a short-term world. Random House.</a:t>
            </a:r>
          </a:p>
          <a:p>
            <a:pPr lvl="1" algn="just">
              <a:lnSpc>
                <a:spcPts val="2500"/>
              </a:lnSpc>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457200" indent="-457200" algn="just">
              <a:lnSpc>
                <a:spcPts val="2500"/>
              </a:lnSpc>
              <a:buFont typeface="+mj-lt"/>
              <a:buAutoNum type="arabicPeriod"/>
            </a:pPr>
            <a:r>
              <a:rPr lang="en-US" altLang="ja-JP" sz="2100" b="1" spc="378" dirty="0" err="1">
                <a:solidFill>
                  <a:srgbClr val="241E17"/>
                </a:solidFill>
                <a:latin typeface="游明朝" panose="02020400000000000000" pitchFamily="18" charset="-128"/>
                <a:ea typeface="游明朝" panose="02020400000000000000" pitchFamily="18" charset="-128"/>
              </a:rPr>
              <a:t>貸しレコード問題に関しては、以下の文献中の情報に依拠しました</a:t>
            </a:r>
            <a:r>
              <a:rPr lang="en-US" altLang="ja-JP" sz="2100" b="1" spc="378" dirty="0">
                <a:solidFill>
                  <a:srgbClr val="241E17"/>
                </a:solidFill>
                <a:latin typeface="游明朝" panose="02020400000000000000" pitchFamily="18" charset="-128"/>
                <a:ea typeface="游明朝" panose="02020400000000000000" pitchFamily="18" charset="-128"/>
              </a:rPr>
              <a:t>。</a:t>
            </a:r>
          </a:p>
          <a:p>
            <a:pPr lvl="1" algn="just">
              <a:lnSpc>
                <a:spcPts val="2500"/>
              </a:lnSpc>
            </a:pPr>
            <a:r>
              <a:rPr lang="en-US" altLang="ja-JP" sz="1400" b="1" spc="252" dirty="0" err="1">
                <a:solidFill>
                  <a:srgbClr val="241E17"/>
                </a:solidFill>
                <a:latin typeface="游明朝" panose="02020400000000000000" pitchFamily="18" charset="-128"/>
                <a:ea typeface="游明朝" panose="02020400000000000000" pitchFamily="18" charset="-128"/>
              </a:rPr>
              <a:t>大場博幸</a:t>
            </a:r>
            <a:r>
              <a:rPr lang="en-US" altLang="ja-JP" sz="1400" b="1" spc="252" dirty="0">
                <a:solidFill>
                  <a:srgbClr val="241E17"/>
                </a:solidFill>
                <a:latin typeface="游明朝" panose="02020400000000000000" pitchFamily="18" charset="-128"/>
                <a:ea typeface="游明朝" panose="02020400000000000000" pitchFamily="18" charset="-128"/>
              </a:rPr>
              <a:t>. (2020). </a:t>
            </a:r>
            <a:r>
              <a:rPr lang="en-US" altLang="ja-JP" sz="1400" b="1" spc="252" dirty="0" err="1">
                <a:solidFill>
                  <a:srgbClr val="241E17"/>
                </a:solidFill>
                <a:latin typeface="游明朝" panose="02020400000000000000" pitchFamily="18" charset="-128"/>
                <a:ea typeface="游明朝" panose="02020400000000000000" pitchFamily="18" charset="-128"/>
              </a:rPr>
              <a:t>レンタルレコードにおける貸与権とレンタル禁止期間</a:t>
            </a:r>
            <a:r>
              <a:rPr lang="en-US" altLang="ja-JP" sz="1400" b="1" spc="252" dirty="0">
                <a:solidFill>
                  <a:srgbClr val="241E17"/>
                </a:solidFill>
                <a:latin typeface="游明朝" panose="02020400000000000000" pitchFamily="18" charset="-128"/>
                <a:ea typeface="游明朝" panose="02020400000000000000" pitchFamily="18" charset="-128"/>
              </a:rPr>
              <a:t>. </a:t>
            </a:r>
            <a:r>
              <a:rPr lang="en-US" altLang="ja-JP" sz="1400" b="1" spc="252" dirty="0" err="1">
                <a:solidFill>
                  <a:srgbClr val="241E17"/>
                </a:solidFill>
                <a:latin typeface="游明朝" panose="02020400000000000000" pitchFamily="18" charset="-128"/>
                <a:ea typeface="游明朝" panose="02020400000000000000" pitchFamily="18" charset="-128"/>
              </a:rPr>
              <a:t>教育學雑誌</a:t>
            </a:r>
            <a:r>
              <a:rPr lang="en-US" altLang="ja-JP" sz="1400" b="1" spc="252" dirty="0">
                <a:solidFill>
                  <a:srgbClr val="241E17"/>
                </a:solidFill>
                <a:latin typeface="游明朝" panose="02020400000000000000" pitchFamily="18" charset="-128"/>
                <a:ea typeface="游明朝" panose="02020400000000000000" pitchFamily="18" charset="-128"/>
              </a:rPr>
              <a:t>, 56, 1-16.</a:t>
            </a:r>
          </a:p>
          <a:p>
            <a:pPr lvl="1" algn="just">
              <a:lnSpc>
                <a:spcPts val="2500"/>
              </a:lnSpc>
            </a:pPr>
            <a:r>
              <a:rPr lang="en-US" altLang="ja-JP" sz="1400" b="1" spc="252" dirty="0">
                <a:solidFill>
                  <a:srgbClr val="241E17"/>
                </a:solidFill>
                <a:latin typeface="游明朝" panose="02020400000000000000" pitchFamily="18" charset="-128"/>
                <a:ea typeface="游明朝" panose="02020400000000000000" pitchFamily="18" charset="-128"/>
              </a:rPr>
              <a:t>朝日新聞「声」1987年3月22日，４月１日</a:t>
            </a: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2380"/>
              </a:lnSpc>
              <a:buFont typeface="+mj-lt"/>
              <a:buAutoNum type="arabicPeriod"/>
            </a:pPr>
            <a:endParaRPr lang="en-US" altLang="ja-JP" sz="1400" b="1" spc="252" dirty="0">
              <a:solidFill>
                <a:srgbClr val="241E17"/>
              </a:solidFill>
              <a:latin typeface="游明朝" panose="02020400000000000000" pitchFamily="18" charset="-128"/>
              <a:ea typeface="游明朝" panose="02020400000000000000" pitchFamily="18" charset="-128"/>
            </a:endParaRPr>
          </a:p>
          <a:p>
            <a:pPr marL="342900" indent="-342900" algn="just">
              <a:lnSpc>
                <a:spcPts val="3570"/>
              </a:lnSpc>
              <a:buFont typeface="+mj-lt"/>
              <a:buAutoNum type="arabicPeriod"/>
            </a:pPr>
            <a:endParaRPr lang="en-US" altLang="ja-JP" sz="1400" b="1" spc="378" dirty="0">
              <a:solidFill>
                <a:srgbClr val="241E17"/>
              </a:solidFill>
              <a:latin typeface="游明朝" panose="02020400000000000000" pitchFamily="18" charset="-128"/>
              <a:ea typeface="游明朝" panose="02020400000000000000" pitchFamily="18" charset="-128"/>
            </a:endParaRPr>
          </a:p>
          <a:p>
            <a:pPr marL="342900" indent="-342900" algn="just">
              <a:lnSpc>
                <a:spcPts val="3570"/>
              </a:lnSpc>
              <a:buFont typeface="+mj-lt"/>
              <a:buAutoNum type="arabicPeriod"/>
            </a:pPr>
            <a:endParaRPr lang="en-US" altLang="ja-JP" sz="1400" b="1" spc="378"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111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Tree>
    <p:extLst>
      <p:ext uri="{BB962C8B-B14F-4D97-AF65-F5344CB8AC3E}">
        <p14:creationId xmlns:p14="http://schemas.microsoft.com/office/powerpoint/2010/main" val="174196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01. 開会のあいさつ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33378"/>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02. </a:t>
            </a:r>
            <a:r>
              <a:rPr lang="en-US" sz="4200" b="1" spc="756" dirty="0" err="1">
                <a:solidFill>
                  <a:srgbClr val="241E17"/>
                </a:solidFill>
                <a:latin typeface="游明朝" panose="02020400000000000000" pitchFamily="18" charset="-128"/>
                <a:ea typeface="游明朝" panose="02020400000000000000" pitchFamily="18" charset="-128"/>
              </a:rPr>
              <a:t>フューチャ</a:t>
            </a:r>
            <a:r>
              <a:rPr lang="en-US" sz="4200" b="1" spc="756" dirty="0">
                <a:solidFill>
                  <a:srgbClr val="241E17"/>
                </a:solidFill>
                <a:latin typeface="游明朝" panose="02020400000000000000" pitchFamily="18" charset="-128"/>
                <a:ea typeface="游明朝" panose="02020400000000000000" pitchFamily="18" charset="-128"/>
              </a:rPr>
              <a:t>ー・</a:t>
            </a:r>
            <a:r>
              <a:rPr lang="en-US" sz="4200" b="1" spc="756" dirty="0" err="1">
                <a:solidFill>
                  <a:srgbClr val="241E17"/>
                </a:solidFill>
                <a:latin typeface="游明朝" panose="02020400000000000000" pitchFamily="18" charset="-128"/>
                <a:ea typeface="游明朝" panose="02020400000000000000" pitchFamily="18" charset="-128"/>
              </a:rPr>
              <a:t>デザインとは</a:t>
            </a:r>
            <a:r>
              <a:rPr lang="en-US" sz="4200" b="1" spc="756" dirty="0">
                <a:solidFill>
                  <a:srgbClr val="241E17"/>
                </a:solidFill>
                <a:latin typeface="游明朝" panose="02020400000000000000" pitchFamily="18" charset="-128"/>
                <a:ea typeface="游明朝" panose="02020400000000000000" pitchFamily="18" charset="-128"/>
              </a:rPr>
              <a:t>　</a:t>
            </a:r>
          </a:p>
        </p:txBody>
      </p:sp>
    </p:spTree>
    <p:extLst>
      <p:ext uri="{BB962C8B-B14F-4D97-AF65-F5344CB8AC3E}">
        <p14:creationId xmlns:p14="http://schemas.microsoft.com/office/powerpoint/2010/main" val="379882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grpSp>
        <p:nvGrpSpPr>
          <p:cNvPr id="3" name="Group 3"/>
          <p:cNvGrpSpPr/>
          <p:nvPr/>
        </p:nvGrpSpPr>
        <p:grpSpPr>
          <a:xfrm>
            <a:off x="9157704" y="4058528"/>
            <a:ext cx="8770172" cy="2018460"/>
            <a:chOff x="0" y="0"/>
            <a:chExt cx="11693563" cy="3090619"/>
          </a:xfrm>
        </p:grpSpPr>
        <p:pic>
          <p:nvPicPr>
            <p:cNvPr id="4" name="Picture 4"/>
            <p:cNvPicPr>
              <a:picLocks noChangeAspect="1"/>
            </p:cNvPicPr>
            <p:nvPr/>
          </p:nvPicPr>
          <p:blipFill>
            <a:blip r:embed="rId3"/>
            <a:srcRect t="30177" b="30177"/>
            <a:stretch>
              <a:fillRect/>
            </a:stretch>
          </p:blipFill>
          <p:spPr>
            <a:xfrm>
              <a:off x="0" y="0"/>
              <a:ext cx="11693563" cy="3090619"/>
            </a:xfrm>
            <a:prstGeom prst="rect">
              <a:avLst/>
            </a:prstGeom>
          </p:spPr>
        </p:pic>
      </p:grpSp>
      <p:grpSp>
        <p:nvGrpSpPr>
          <p:cNvPr id="5" name="Group 5"/>
          <p:cNvGrpSpPr/>
          <p:nvPr/>
        </p:nvGrpSpPr>
        <p:grpSpPr>
          <a:xfrm>
            <a:off x="11972130" y="1709170"/>
            <a:ext cx="2814426" cy="2018460"/>
            <a:chOff x="0" y="0"/>
            <a:chExt cx="3752568" cy="3090619"/>
          </a:xfrm>
        </p:grpSpPr>
        <p:pic>
          <p:nvPicPr>
            <p:cNvPr id="6" name="Picture 6"/>
            <p:cNvPicPr>
              <a:picLocks noChangeAspect="1"/>
            </p:cNvPicPr>
            <p:nvPr/>
          </p:nvPicPr>
          <p:blipFill>
            <a:blip r:embed="rId4"/>
            <a:srcRect l="21090" r="21090"/>
            <a:stretch>
              <a:fillRect/>
            </a:stretch>
          </p:blipFill>
          <p:spPr>
            <a:xfrm>
              <a:off x="0" y="0"/>
              <a:ext cx="3752568" cy="3090619"/>
            </a:xfrm>
            <a:prstGeom prst="rect">
              <a:avLst/>
            </a:prstGeom>
          </p:spPr>
        </p:pic>
      </p:grpSp>
      <p:grpSp>
        <p:nvGrpSpPr>
          <p:cNvPr id="7" name="Group 7"/>
          <p:cNvGrpSpPr/>
          <p:nvPr/>
        </p:nvGrpSpPr>
        <p:grpSpPr>
          <a:xfrm>
            <a:off x="9157704" y="1804608"/>
            <a:ext cx="2814426" cy="2018460"/>
            <a:chOff x="0" y="0"/>
            <a:chExt cx="3752568" cy="3090619"/>
          </a:xfrm>
        </p:grpSpPr>
        <p:pic>
          <p:nvPicPr>
            <p:cNvPr id="8" name="Picture 8"/>
            <p:cNvPicPr>
              <a:picLocks noChangeAspect="1"/>
            </p:cNvPicPr>
            <p:nvPr/>
          </p:nvPicPr>
          <p:blipFill>
            <a:blip r:embed="rId5"/>
            <a:srcRect l="23794" r="23794"/>
            <a:stretch>
              <a:fillRect/>
            </a:stretch>
          </p:blipFill>
          <p:spPr>
            <a:xfrm>
              <a:off x="0" y="0"/>
              <a:ext cx="3752568" cy="3090619"/>
            </a:xfrm>
            <a:prstGeom prst="rect">
              <a:avLst/>
            </a:prstGeom>
          </p:spPr>
        </p:pic>
      </p:grpSp>
      <p:grpSp>
        <p:nvGrpSpPr>
          <p:cNvPr id="9" name="Group 9"/>
          <p:cNvGrpSpPr/>
          <p:nvPr/>
        </p:nvGrpSpPr>
        <p:grpSpPr>
          <a:xfrm>
            <a:off x="15113450" y="1812315"/>
            <a:ext cx="2814426" cy="2018460"/>
            <a:chOff x="0" y="0"/>
            <a:chExt cx="3752568" cy="3090619"/>
          </a:xfrm>
        </p:grpSpPr>
        <p:pic>
          <p:nvPicPr>
            <p:cNvPr id="10" name="Picture 10"/>
            <p:cNvPicPr>
              <a:picLocks noChangeAspect="1"/>
            </p:cNvPicPr>
            <p:nvPr/>
          </p:nvPicPr>
          <p:blipFill>
            <a:blip r:embed="rId6"/>
            <a:srcRect l="18598" r="18598"/>
            <a:stretch>
              <a:fillRect/>
            </a:stretch>
          </p:blipFill>
          <p:spPr>
            <a:xfrm>
              <a:off x="0" y="0"/>
              <a:ext cx="3752568" cy="3090619"/>
            </a:xfrm>
            <a:prstGeom prst="rect">
              <a:avLst/>
            </a:prstGeom>
          </p:spPr>
        </p:pic>
      </p:grpSp>
      <p:sp>
        <p:nvSpPr>
          <p:cNvPr id="11" name="TextBox 11"/>
          <p:cNvSpPr txBox="1"/>
          <p:nvPr/>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16" name="TextBox 16"/>
          <p:cNvSpPr txBox="1"/>
          <p:nvPr/>
        </p:nvSpPr>
        <p:spPr>
          <a:xfrm>
            <a:off x="533400" y="1569149"/>
            <a:ext cx="6347009" cy="2985304"/>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持続可能性を脅かす様々な問題</a:t>
            </a:r>
            <a:r>
              <a:rPr lang="ja-JP" altLang="en-US" sz="4699" b="1" spc="845" dirty="0">
                <a:solidFill>
                  <a:srgbClr val="241E17"/>
                </a:solidFill>
                <a:latin typeface="游明朝" panose="02020400000000000000" pitchFamily="18" charset="-128"/>
                <a:ea typeface="游明朝" panose="02020400000000000000" pitchFamily="18" charset="-128"/>
              </a:rPr>
              <a:t>が</a:t>
            </a:r>
            <a:r>
              <a:rPr lang="en-US" sz="4699" b="1" spc="845" dirty="0" err="1">
                <a:solidFill>
                  <a:srgbClr val="241E17"/>
                </a:solidFill>
                <a:latin typeface="游明朝" panose="02020400000000000000" pitchFamily="18" charset="-128"/>
                <a:ea typeface="游明朝" panose="02020400000000000000" pitchFamily="18" charset="-128"/>
              </a:rPr>
              <a:t>発生しています</a:t>
            </a:r>
            <a:endParaRPr lang="en-US" sz="4699" b="1" spc="845" dirty="0">
              <a:solidFill>
                <a:srgbClr val="241E17"/>
              </a:solidFill>
              <a:latin typeface="游明朝" panose="02020400000000000000" pitchFamily="18" charset="-128"/>
              <a:ea typeface="游明朝" panose="02020400000000000000" pitchFamily="18" charset="-128"/>
            </a:endParaRPr>
          </a:p>
        </p:txBody>
      </p:sp>
      <p:sp>
        <p:nvSpPr>
          <p:cNvPr id="20" name="TextBox 15">
            <a:extLst>
              <a:ext uri="{FF2B5EF4-FFF2-40B4-BE49-F238E27FC236}">
                <a16:creationId xmlns:a16="http://schemas.microsoft.com/office/drawing/2014/main" id="{46350BE7-C6EB-8D38-31B4-EBE5BE296467}"/>
              </a:ext>
            </a:extLst>
          </p:cNvPr>
          <p:cNvSpPr txBox="1"/>
          <p:nvPr/>
        </p:nvSpPr>
        <p:spPr>
          <a:xfrm>
            <a:off x="426940" y="6407886"/>
            <a:ext cx="17558743" cy="3488455"/>
          </a:xfrm>
          <a:prstGeom prst="rect">
            <a:avLst/>
          </a:prstGeom>
          <a:solidFill>
            <a:srgbClr val="F6F4F1"/>
          </a:solidFill>
        </p:spPr>
        <p:txBody>
          <a:bodyPr wrap="square" lIns="0" tIns="0" rIns="0" bIns="0" rtlCol="0" anchor="t">
            <a:noAutofit/>
          </a:bodyPr>
          <a:lstStyle/>
          <a:p>
            <a:pPr marL="900000" lvl="1" indent="-377822">
              <a:lnSpc>
                <a:spcPts val="6999"/>
              </a:lnSpc>
              <a:buFont typeface="Arial"/>
              <a:buChar char="•"/>
            </a:pPr>
            <a:r>
              <a:rPr lang="ja-JP" altLang="en-US" sz="3499" b="1" spc="349" dirty="0">
                <a:solidFill>
                  <a:srgbClr val="241E17"/>
                </a:solidFill>
                <a:latin typeface="游明朝" panose="02020400000000000000" pitchFamily="18" charset="-128"/>
                <a:ea typeface="游明朝" panose="02020400000000000000" pitchFamily="18" charset="-128"/>
              </a:rPr>
              <a:t>地球環境に関わる分野では、①気候変動、②生物多様性の喪失、③大気・水・土壌汚染が代表例として挙げられます</a:t>
            </a:r>
            <a:r>
              <a:rPr lang="en-US" altLang="ja-JP" sz="2800" b="1" spc="349" baseline="60000" dirty="0">
                <a:solidFill>
                  <a:srgbClr val="241E17"/>
                </a:solidFill>
                <a:latin typeface="游明朝" panose="02020400000000000000" pitchFamily="18" charset="-128"/>
                <a:ea typeface="游明朝" panose="02020400000000000000" pitchFamily="18" charset="-128"/>
              </a:rPr>
              <a:t>1)</a:t>
            </a:r>
            <a:r>
              <a:rPr lang="ja-JP" altLang="en-US" sz="3499" b="1" spc="349" dirty="0">
                <a:solidFill>
                  <a:srgbClr val="241E17"/>
                </a:solidFill>
                <a:latin typeface="游明朝" panose="02020400000000000000" pitchFamily="18" charset="-128"/>
                <a:ea typeface="游明朝" panose="02020400000000000000" pitchFamily="18" charset="-128"/>
              </a:rPr>
              <a:t>。</a:t>
            </a:r>
            <a:endParaRPr lang="en-US" altLang="ja-JP" sz="3499" b="1" spc="349" dirty="0">
              <a:solidFill>
                <a:srgbClr val="241E17"/>
              </a:solidFill>
              <a:latin typeface="游明朝" panose="02020400000000000000" pitchFamily="18" charset="-128"/>
              <a:ea typeface="游明朝" panose="02020400000000000000" pitchFamily="18" charset="-128"/>
            </a:endParaRPr>
          </a:p>
          <a:p>
            <a:pPr marL="900000"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これらの問題の解決の解決を目指す人の中には、それが遅々として進まないことへの焦りやいらだちを感じる人も多いはずです</a:t>
            </a:r>
            <a:r>
              <a:rPr lang="en-US" sz="3499" b="1" spc="349" dirty="0">
                <a:solidFill>
                  <a:srgbClr val="241E17"/>
                </a:solidFill>
                <a:latin typeface="游明朝" panose="02020400000000000000" pitchFamily="18" charset="-128"/>
                <a:ea typeface="游明朝" panose="02020400000000000000" pitchFamily="18" charset="-128"/>
              </a:rPr>
              <a:t>。</a:t>
            </a:r>
          </a:p>
        </p:txBody>
      </p:sp>
    </p:spTree>
    <p:extLst>
      <p:ext uri="{BB962C8B-B14F-4D97-AF65-F5344CB8AC3E}">
        <p14:creationId xmlns:p14="http://schemas.microsoft.com/office/powerpoint/2010/main" val="133940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3825" y="1257300"/>
            <a:ext cx="18288000" cy="0"/>
          </a:xfrm>
          <a:prstGeom prst="line">
            <a:avLst/>
          </a:prstGeom>
          <a:ln w="38100" cap="flat">
            <a:solidFill>
              <a:srgbClr val="AEA29D"/>
            </a:solidFill>
            <a:prstDash val="solid"/>
            <a:headEnd type="none" w="sm" len="sm"/>
            <a:tailEnd type="none" w="sm" len="sm"/>
          </a:ln>
        </p:spPr>
      </p:sp>
      <p:grpSp>
        <p:nvGrpSpPr>
          <p:cNvPr id="3" name="Group 3"/>
          <p:cNvGrpSpPr/>
          <p:nvPr/>
        </p:nvGrpSpPr>
        <p:grpSpPr>
          <a:xfrm>
            <a:off x="8582025" y="5111434"/>
            <a:ext cx="4386609" cy="2887610"/>
            <a:chOff x="0" y="0"/>
            <a:chExt cx="5848812" cy="3850146"/>
          </a:xfrm>
        </p:grpSpPr>
        <p:pic>
          <p:nvPicPr>
            <p:cNvPr id="4" name="Picture 4"/>
            <p:cNvPicPr>
              <a:picLocks noChangeAspect="1"/>
            </p:cNvPicPr>
            <p:nvPr/>
          </p:nvPicPr>
          <p:blipFill>
            <a:blip r:embed="rId2"/>
            <a:srcRect l="7889" r="7889"/>
            <a:stretch>
              <a:fillRect/>
            </a:stretch>
          </p:blipFill>
          <p:spPr>
            <a:xfrm>
              <a:off x="0" y="0"/>
              <a:ext cx="5848812" cy="3850146"/>
            </a:xfrm>
            <a:prstGeom prst="rect">
              <a:avLst/>
            </a:prstGeom>
          </p:spPr>
        </p:pic>
      </p:grpSp>
      <p:grpSp>
        <p:nvGrpSpPr>
          <p:cNvPr id="5" name="Group 5"/>
          <p:cNvGrpSpPr/>
          <p:nvPr/>
        </p:nvGrpSpPr>
        <p:grpSpPr>
          <a:xfrm>
            <a:off x="13339416" y="5111434"/>
            <a:ext cx="4386609" cy="2887610"/>
            <a:chOff x="0" y="0"/>
            <a:chExt cx="5848812" cy="3850146"/>
          </a:xfrm>
        </p:grpSpPr>
        <p:pic>
          <p:nvPicPr>
            <p:cNvPr id="6" name="Picture 6"/>
            <p:cNvPicPr>
              <a:picLocks noChangeAspect="1"/>
            </p:cNvPicPr>
            <p:nvPr/>
          </p:nvPicPr>
          <p:blipFill>
            <a:blip r:embed="rId3"/>
            <a:srcRect l="16042" r="16042"/>
            <a:stretch>
              <a:fillRect/>
            </a:stretch>
          </p:blipFill>
          <p:spPr>
            <a:xfrm>
              <a:off x="0" y="0"/>
              <a:ext cx="5848812" cy="3850146"/>
            </a:xfrm>
            <a:prstGeom prst="rect">
              <a:avLst/>
            </a:prstGeom>
          </p:spPr>
        </p:pic>
      </p:grpSp>
      <p:sp>
        <p:nvSpPr>
          <p:cNvPr id="7" name="TextBox 7"/>
          <p:cNvSpPr txBox="1"/>
          <p:nvPr/>
        </p:nvSpPr>
        <p:spPr>
          <a:xfrm>
            <a:off x="1398496" y="370952"/>
            <a:ext cx="6347009" cy="472822"/>
          </a:xfrm>
          <a:prstGeom prst="rect">
            <a:avLst/>
          </a:prstGeom>
        </p:spPr>
        <p:txBody>
          <a:bodyPr lIns="0" tIns="0" rIns="0" bIns="0" rtlCol="0" anchor="t">
            <a:spAutoFit/>
          </a:bodyPr>
          <a:lstStyle/>
          <a:p>
            <a:pPr>
              <a:lnSpc>
                <a:spcPts val="3919"/>
              </a:lnSpc>
            </a:pPr>
            <a:r>
              <a:rPr lang="en-US" sz="2799" b="1" spc="279">
                <a:solidFill>
                  <a:srgbClr val="241E17"/>
                </a:solidFill>
                <a:latin typeface="游明朝" panose="02020400000000000000" pitchFamily="18" charset="-128"/>
                <a:ea typeface="游明朝" panose="02020400000000000000" pitchFamily="18" charset="-128"/>
              </a:rPr>
              <a:t>02. フューチャー・デザインとは</a:t>
            </a:r>
          </a:p>
        </p:txBody>
      </p:sp>
      <p:sp>
        <p:nvSpPr>
          <p:cNvPr id="8" name="TextBox 8"/>
          <p:cNvSpPr txBox="1"/>
          <p:nvPr/>
        </p:nvSpPr>
        <p:spPr>
          <a:xfrm>
            <a:off x="914400" y="3466887"/>
            <a:ext cx="6347009" cy="1959383"/>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なぜ解決が難しいのでしょうか</a:t>
            </a:r>
            <a:r>
              <a:rPr lang="en-US" sz="4699" b="1" spc="845" dirty="0">
                <a:solidFill>
                  <a:srgbClr val="241E17"/>
                </a:solidFill>
                <a:latin typeface="游明朝" panose="02020400000000000000" pitchFamily="18" charset="-128"/>
                <a:ea typeface="游明朝" panose="02020400000000000000" pitchFamily="18" charset="-128"/>
              </a:rPr>
              <a:t>？</a:t>
            </a:r>
          </a:p>
        </p:txBody>
      </p:sp>
      <p:sp>
        <p:nvSpPr>
          <p:cNvPr id="13" name="TextBox 13"/>
          <p:cNvSpPr txBox="1"/>
          <p:nvPr/>
        </p:nvSpPr>
        <p:spPr>
          <a:xfrm>
            <a:off x="8616315" y="1939560"/>
            <a:ext cx="9144000" cy="720000"/>
          </a:xfrm>
          <a:prstGeom prst="roundRect">
            <a:avLst>
              <a:gd name="adj" fmla="val 10082"/>
            </a:avLst>
          </a:prstGeom>
          <a:solidFill>
            <a:srgbClr val="B6AAA2"/>
          </a:solidFill>
        </p:spPr>
        <p:txBody>
          <a:bodyPr wrap="square" lIns="0" tIns="0" rIns="0" bIns="0" rtlCol="0" anchor="ctr">
            <a:noAutofit/>
          </a:bodyPr>
          <a:lstStyle/>
          <a:p>
            <a:pPr algn="ctr"/>
            <a:endParaRPr lang="en-US" sz="2980" b="1" spc="536" dirty="0">
              <a:solidFill>
                <a:srgbClr val="241E17"/>
              </a:solidFill>
              <a:latin typeface="游明朝" panose="02020400000000000000" pitchFamily="18" charset="-128"/>
              <a:ea typeface="游明朝" panose="02020400000000000000" pitchFamily="18" charset="-128"/>
            </a:endParaRPr>
          </a:p>
          <a:p>
            <a:pPr algn="ctr"/>
            <a:r>
              <a:rPr lang="en-US" sz="2980" b="1" spc="536" dirty="0" err="1">
                <a:solidFill>
                  <a:srgbClr val="241E17"/>
                </a:solidFill>
                <a:latin typeface="游明朝" panose="02020400000000000000" pitchFamily="18" charset="-128"/>
                <a:ea typeface="游明朝" panose="02020400000000000000" pitchFamily="18" charset="-128"/>
              </a:rPr>
              <a:t>現代社会を規定する二つの主要な仕組み</a:t>
            </a:r>
            <a:endParaRPr lang="en-US" sz="2980" b="1" spc="536" dirty="0">
              <a:solidFill>
                <a:srgbClr val="241E17"/>
              </a:solidFill>
              <a:latin typeface="游明朝" panose="02020400000000000000" pitchFamily="18" charset="-128"/>
              <a:ea typeface="游明朝" panose="02020400000000000000" pitchFamily="18" charset="-128"/>
            </a:endParaRPr>
          </a:p>
          <a:p>
            <a:pPr algn="ctr"/>
            <a:endParaRPr lang="en-US" sz="2980" b="1" spc="536" dirty="0">
              <a:solidFill>
                <a:srgbClr val="241E17"/>
              </a:solidFill>
              <a:latin typeface="游明朝" panose="02020400000000000000" pitchFamily="18" charset="-128"/>
              <a:ea typeface="游明朝" panose="02020400000000000000" pitchFamily="18" charset="-128"/>
            </a:endParaRPr>
          </a:p>
        </p:txBody>
      </p:sp>
      <p:sp>
        <p:nvSpPr>
          <p:cNvPr id="17" name="TextBox 17"/>
          <p:cNvSpPr txBox="1"/>
          <p:nvPr/>
        </p:nvSpPr>
        <p:spPr>
          <a:xfrm>
            <a:off x="8580234" y="2851228"/>
            <a:ext cx="4388400" cy="2178000"/>
          </a:xfrm>
          <a:prstGeom prst="roundRect">
            <a:avLst>
              <a:gd name="adj" fmla="val 2984"/>
            </a:avLst>
          </a:prstGeom>
          <a:solidFill>
            <a:srgbClr val="F6F4F1"/>
          </a:solidFill>
        </p:spPr>
        <p:txBody>
          <a:bodyPr lIns="0" tIns="0" rIns="0" bIns="0" rtlCol="0" anchor="t">
            <a:noAutofit/>
          </a:bodyPr>
          <a:lstStyle/>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①マーケット：</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現代人たちが財を</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交換する仕組</a:t>
            </a:r>
            <a:endParaRPr lang="en-US" sz="2980" b="1" spc="536" dirty="0">
              <a:solidFill>
                <a:srgbClr val="241E17"/>
              </a:solidFill>
              <a:latin typeface="游明朝" panose="02020400000000000000" pitchFamily="18" charset="-128"/>
              <a:ea typeface="游明朝" panose="02020400000000000000" pitchFamily="18" charset="-128"/>
            </a:endParaRPr>
          </a:p>
        </p:txBody>
      </p:sp>
      <p:sp>
        <p:nvSpPr>
          <p:cNvPr id="26" name="TextBox 26"/>
          <p:cNvSpPr txBox="1"/>
          <p:nvPr/>
        </p:nvSpPr>
        <p:spPr>
          <a:xfrm>
            <a:off x="525615" y="8199060"/>
            <a:ext cx="17272800" cy="1818000"/>
          </a:xfrm>
          <a:prstGeom prst="rect">
            <a:avLst/>
          </a:prstGeom>
          <a:solidFill>
            <a:srgbClr val="F6F4F1"/>
          </a:solidFill>
        </p:spPr>
        <p:txBody>
          <a:bodyPr lIns="0" tIns="0" rIns="0" bIns="0" rtlCol="0" anchor="t">
            <a:noAutofit/>
          </a:bodyPr>
          <a:lstStyle/>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それは、現代社会を規定する主要な仕組に将来人が参加できないからです</a:t>
            </a:r>
            <a:r>
              <a:rPr lang="en-US" sz="3499" b="1" spc="349" dirty="0">
                <a:solidFill>
                  <a:srgbClr val="241E17"/>
                </a:solidFill>
                <a:latin typeface="游明朝" panose="02020400000000000000" pitchFamily="18" charset="-128"/>
                <a:ea typeface="游明朝" panose="02020400000000000000" pitchFamily="18" charset="-128"/>
              </a:rPr>
              <a:t>。</a:t>
            </a:r>
          </a:p>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こうして起こる失敗のことを「</a:t>
            </a:r>
            <a:r>
              <a:rPr lang="en-US" sz="3499" b="1" spc="349" dirty="0" err="1">
                <a:solidFill>
                  <a:srgbClr val="FF3131"/>
                </a:solidFill>
                <a:latin typeface="游明朝" panose="02020400000000000000" pitchFamily="18" charset="-128"/>
                <a:ea typeface="游明朝" panose="02020400000000000000" pitchFamily="18" charset="-128"/>
              </a:rPr>
              <a:t>将来失敗</a:t>
            </a:r>
            <a:r>
              <a:rPr lang="en-US" sz="3499" b="1" spc="349" dirty="0" err="1">
                <a:solidFill>
                  <a:srgbClr val="241E17"/>
                </a:solidFill>
                <a:latin typeface="游明朝" panose="02020400000000000000" pitchFamily="18" charset="-128"/>
                <a:ea typeface="游明朝" panose="02020400000000000000" pitchFamily="18" charset="-128"/>
              </a:rPr>
              <a:t>」と名付けたいと思います</a:t>
            </a:r>
            <a:r>
              <a:rPr lang="ja-JP" altLang="en-US" sz="3499" b="1" spc="349" dirty="0">
                <a:solidFill>
                  <a:srgbClr val="241E17"/>
                </a:solidFill>
                <a:latin typeface="游明朝" panose="02020400000000000000" pitchFamily="18" charset="-128"/>
                <a:ea typeface="游明朝" panose="02020400000000000000" pitchFamily="18" charset="-128"/>
              </a:rPr>
              <a:t>。</a:t>
            </a:r>
            <a:r>
              <a:rPr lang="en-US" sz="2800" b="1" spc="349" baseline="60000" dirty="0">
                <a:solidFill>
                  <a:srgbClr val="241E17"/>
                </a:solidFill>
                <a:latin typeface="游明朝" panose="02020400000000000000" pitchFamily="18" charset="-128"/>
                <a:ea typeface="游明朝" panose="02020400000000000000" pitchFamily="18" charset="-128"/>
              </a:rPr>
              <a:t>2)</a:t>
            </a:r>
            <a:endParaRPr lang="en-US" sz="3499" b="1" spc="349" dirty="0">
              <a:solidFill>
                <a:srgbClr val="241E17"/>
              </a:solidFill>
              <a:latin typeface="游明朝" panose="02020400000000000000" pitchFamily="18" charset="-128"/>
              <a:ea typeface="游明朝" panose="02020400000000000000" pitchFamily="18" charset="-128"/>
            </a:endParaRPr>
          </a:p>
        </p:txBody>
      </p:sp>
      <p:sp>
        <p:nvSpPr>
          <p:cNvPr id="28" name="TextBox 17">
            <a:extLst>
              <a:ext uri="{FF2B5EF4-FFF2-40B4-BE49-F238E27FC236}">
                <a16:creationId xmlns:a16="http://schemas.microsoft.com/office/drawing/2014/main" id="{86666658-95CC-6369-C9BA-50D5AD3D1310}"/>
              </a:ext>
            </a:extLst>
          </p:cNvPr>
          <p:cNvSpPr txBox="1"/>
          <p:nvPr/>
        </p:nvSpPr>
        <p:spPr>
          <a:xfrm>
            <a:off x="13283928" y="2831782"/>
            <a:ext cx="4388400" cy="2178000"/>
          </a:xfrm>
          <a:prstGeom prst="roundRect">
            <a:avLst>
              <a:gd name="adj" fmla="val 2799"/>
            </a:avLst>
          </a:prstGeom>
          <a:solidFill>
            <a:srgbClr val="F6F4F1"/>
          </a:solidFill>
        </p:spPr>
        <p:txBody>
          <a:bodyPr lIns="0" tIns="0" rIns="0" bIns="0" rtlCol="0" anchor="t">
            <a:noAutofit/>
          </a:bodyPr>
          <a:lstStyle/>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②民主主義：</a:t>
            </a:r>
            <a:endParaRPr lang="en-US" altLang="ja-JP" sz="2980" b="1" spc="536" dirty="0">
              <a:solidFill>
                <a:srgbClr val="241E17"/>
              </a:solidFill>
              <a:latin typeface="游明朝" panose="02020400000000000000" pitchFamily="18" charset="-128"/>
              <a:ea typeface="游明朝" panose="02020400000000000000" pitchFamily="18" charset="-128"/>
            </a:endParaRPr>
          </a:p>
          <a:p>
            <a:pPr algn="ctr">
              <a:lnSpc>
                <a:spcPts val="5067"/>
              </a:lnSpc>
            </a:pPr>
            <a:r>
              <a:rPr lang="ja-JP" altLang="en-US" sz="2980" b="1" spc="536" dirty="0">
                <a:solidFill>
                  <a:srgbClr val="241E17"/>
                </a:solidFill>
                <a:latin typeface="游明朝" panose="02020400000000000000" pitchFamily="18" charset="-128"/>
                <a:ea typeface="游明朝" panose="02020400000000000000" pitchFamily="18" charset="-128"/>
              </a:rPr>
              <a:t>現代人たちが自分の意思を表明する仕組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2"/>
          <p:cNvSpPr txBox="1"/>
          <p:nvPr/>
        </p:nvSpPr>
        <p:spPr>
          <a:xfrm>
            <a:off x="423136" y="5104090"/>
            <a:ext cx="17460000" cy="4449600"/>
          </a:xfrm>
          <a:prstGeom prst="rect">
            <a:avLst/>
          </a:prstGeom>
          <a:solidFill>
            <a:srgbClr val="F6F4F1"/>
          </a:solidFill>
        </p:spPr>
        <p:txBody>
          <a:bodyPr lIns="0" tIns="0" rIns="0" bIns="0" rtlCol="0" anchor="t">
            <a:noAutofit/>
          </a:bodyPr>
          <a:lstStyle/>
          <a:p>
            <a:pPr marL="755644" lvl="1" indent="-377822">
              <a:lnSpc>
                <a:spcPts val="6999"/>
              </a:lnSpc>
              <a:buFont typeface="Arial"/>
              <a:buChar char="•"/>
            </a:pPr>
            <a:r>
              <a:rPr lang="en-US" sz="3499" b="1" spc="349" dirty="0">
                <a:solidFill>
                  <a:srgbClr val="241E17"/>
                </a:solidFill>
                <a:latin typeface="游明朝" panose="02020400000000000000" pitchFamily="18" charset="-128"/>
                <a:ea typeface="游明朝" panose="02020400000000000000" pitchFamily="18" charset="-128"/>
              </a:rPr>
              <a:t>規制や罰則によって人々の行動を変えることも、必要もしれません。</a:t>
            </a:r>
            <a:r>
              <a:rPr lang="en-US" sz="2800" b="1" spc="349" baseline="66000" dirty="0">
                <a:solidFill>
                  <a:srgbClr val="241E17"/>
                </a:solidFill>
                <a:latin typeface="游明朝" panose="02020400000000000000" pitchFamily="18" charset="-128"/>
                <a:ea typeface="游明朝" panose="02020400000000000000" pitchFamily="18" charset="-128"/>
              </a:rPr>
              <a:t>3)</a:t>
            </a:r>
          </a:p>
          <a:p>
            <a:pPr marL="755644" lvl="1" indent="-377822">
              <a:lnSpc>
                <a:spcPts val="6999"/>
              </a:lnSpc>
              <a:buFont typeface="Arial"/>
              <a:buChar char="•"/>
            </a:pPr>
            <a:r>
              <a:rPr lang="en-US" sz="3499" b="1" spc="349" dirty="0" err="1">
                <a:solidFill>
                  <a:srgbClr val="241E17"/>
                </a:solidFill>
                <a:latin typeface="游明朝" panose="02020400000000000000" pitchFamily="18" charset="-128"/>
                <a:ea typeface="游明朝" panose="02020400000000000000" pitchFamily="18" charset="-128"/>
              </a:rPr>
              <a:t>しかし、それ以前に、人々があらかじめ持っている「</a:t>
            </a:r>
            <a:r>
              <a:rPr lang="en-US" sz="3499" b="1" spc="349" dirty="0" err="1">
                <a:solidFill>
                  <a:srgbClr val="FF3131"/>
                </a:solidFill>
                <a:latin typeface="游明朝" panose="02020400000000000000" pitchFamily="18" charset="-128"/>
                <a:ea typeface="游明朝" panose="02020400000000000000" pitchFamily="18" charset="-128"/>
              </a:rPr>
              <a:t>将来可能性</a:t>
            </a:r>
            <a:r>
              <a:rPr lang="en-US" sz="3499" b="1" spc="349" dirty="0">
                <a:solidFill>
                  <a:srgbClr val="241E17"/>
                </a:solidFill>
                <a:latin typeface="游明朝" panose="02020400000000000000" pitchFamily="18" charset="-128"/>
                <a:ea typeface="游明朝" panose="02020400000000000000" pitchFamily="18" charset="-128"/>
              </a:rPr>
              <a:t>*」</a:t>
            </a:r>
            <a:r>
              <a:rPr lang="en-US" sz="2800" b="1" spc="349" baseline="66000" dirty="0">
                <a:solidFill>
                  <a:srgbClr val="241E17"/>
                </a:solidFill>
                <a:latin typeface="游明朝" panose="02020400000000000000" pitchFamily="18" charset="-128"/>
                <a:ea typeface="游明朝" panose="02020400000000000000" pitchFamily="18" charset="-128"/>
              </a:rPr>
              <a:t>2)</a:t>
            </a:r>
            <a:r>
              <a:rPr lang="en-US" sz="3499" b="1" spc="349" dirty="0" err="1">
                <a:solidFill>
                  <a:srgbClr val="241E17"/>
                </a:solidFill>
                <a:latin typeface="游明朝" panose="02020400000000000000" pitchFamily="18" charset="-128"/>
                <a:ea typeface="游明朝" panose="02020400000000000000" pitchFamily="18" charset="-128"/>
              </a:rPr>
              <a:t>が自然と発揮される社会の実現を目指してはどうでしょうか</a:t>
            </a:r>
            <a:r>
              <a:rPr lang="en-US" sz="3499" b="1" spc="349" dirty="0">
                <a:solidFill>
                  <a:srgbClr val="241E17"/>
                </a:solidFill>
                <a:latin typeface="游明朝" panose="02020400000000000000" pitchFamily="18" charset="-128"/>
                <a:ea typeface="游明朝" panose="02020400000000000000" pitchFamily="18" charset="-128"/>
              </a:rPr>
              <a:t>。</a:t>
            </a:r>
          </a:p>
          <a:p>
            <a:pPr marL="755644" lvl="1" indent="-377822">
              <a:lnSpc>
                <a:spcPts val="6999"/>
              </a:lnSpc>
              <a:buFont typeface="Arial"/>
              <a:buChar char="•"/>
            </a:pPr>
            <a:r>
              <a:rPr lang="en-US" sz="3499" b="1" spc="349" dirty="0">
                <a:solidFill>
                  <a:srgbClr val="241E17"/>
                </a:solidFill>
                <a:latin typeface="游明朝" panose="02020400000000000000" pitchFamily="18" charset="-128"/>
                <a:ea typeface="游明朝" panose="02020400000000000000" pitchFamily="18" charset="-128"/>
              </a:rPr>
              <a:t>そのための有力な方法の一つは、私たちが「</a:t>
            </a:r>
            <a:r>
              <a:rPr lang="en-US" sz="3499" b="1" spc="349" dirty="0">
                <a:solidFill>
                  <a:srgbClr val="FF3131"/>
                </a:solidFill>
                <a:latin typeface="游明朝" panose="02020400000000000000" pitchFamily="18" charset="-128"/>
                <a:ea typeface="游明朝" panose="02020400000000000000" pitchFamily="18" charset="-128"/>
              </a:rPr>
              <a:t>仮想将来人</a:t>
            </a:r>
            <a:r>
              <a:rPr lang="en-US" sz="2800" b="1" spc="349" baseline="66000" dirty="0">
                <a:latin typeface="游明朝" panose="02020400000000000000" pitchFamily="18" charset="-128"/>
                <a:ea typeface="游明朝" panose="02020400000000000000" pitchFamily="18" charset="-128"/>
              </a:rPr>
              <a:t>4)</a:t>
            </a:r>
            <a:r>
              <a:rPr lang="en-US" sz="3499" b="1" spc="349" dirty="0">
                <a:solidFill>
                  <a:srgbClr val="241E17"/>
                </a:solidFill>
                <a:latin typeface="游明朝" panose="02020400000000000000" pitchFamily="18" charset="-128"/>
                <a:ea typeface="游明朝" panose="02020400000000000000" pitchFamily="18" charset="-128"/>
              </a:rPr>
              <a:t>」</a:t>
            </a:r>
            <a:r>
              <a:rPr lang="en-US" sz="3499" b="1" spc="349" dirty="0" err="1">
                <a:solidFill>
                  <a:srgbClr val="241E17"/>
                </a:solidFill>
                <a:latin typeface="游明朝" panose="02020400000000000000" pitchFamily="18" charset="-128"/>
                <a:ea typeface="游明朝" panose="02020400000000000000" pitchFamily="18" charset="-128"/>
              </a:rPr>
              <a:t>になりきって、社会の仕組みをクリエイティブにデザインしてゆくことです</a:t>
            </a:r>
            <a:r>
              <a:rPr lang="en-US" sz="3499" b="1" spc="349" dirty="0">
                <a:solidFill>
                  <a:srgbClr val="241E17"/>
                </a:solidFill>
                <a:latin typeface="游明朝" panose="02020400000000000000" pitchFamily="18" charset="-128"/>
                <a:ea typeface="游明朝" panose="02020400000000000000" pitchFamily="18" charset="-128"/>
              </a:rPr>
              <a:t>。</a:t>
            </a:r>
          </a:p>
        </p:txBody>
      </p:sp>
      <p:sp>
        <p:nvSpPr>
          <p:cNvPr id="2" name="AutoShape 2"/>
          <p:cNvSpPr/>
          <p:nvPr/>
        </p:nvSpPr>
        <p:spPr>
          <a:xfrm>
            <a:off x="-35004" y="1257300"/>
            <a:ext cx="18288000" cy="0"/>
          </a:xfrm>
          <a:prstGeom prst="line">
            <a:avLst/>
          </a:prstGeom>
          <a:ln w="38100" cap="flat">
            <a:solidFill>
              <a:srgbClr val="AEA29D"/>
            </a:solidFill>
            <a:prstDash val="solid"/>
            <a:headEnd type="none" w="sm" len="sm"/>
            <a:tailEnd type="none" w="sm" len="sm"/>
          </a:ln>
        </p:spPr>
      </p:sp>
      <p:grpSp>
        <p:nvGrpSpPr>
          <p:cNvPr id="3" name="Group 3"/>
          <p:cNvGrpSpPr/>
          <p:nvPr/>
        </p:nvGrpSpPr>
        <p:grpSpPr>
          <a:xfrm>
            <a:off x="8382000" y="1981319"/>
            <a:ext cx="4712090" cy="2795595"/>
            <a:chOff x="0" y="0"/>
            <a:chExt cx="6282786" cy="3727460"/>
          </a:xfrm>
        </p:grpSpPr>
        <p:pic>
          <p:nvPicPr>
            <p:cNvPr id="4" name="Picture 4"/>
            <p:cNvPicPr>
              <a:picLocks noChangeAspect="1"/>
            </p:cNvPicPr>
            <p:nvPr/>
          </p:nvPicPr>
          <p:blipFill>
            <a:blip r:embed="rId2"/>
            <a:srcRect t="5503" b="5503"/>
            <a:stretch>
              <a:fillRect/>
            </a:stretch>
          </p:blipFill>
          <p:spPr>
            <a:xfrm>
              <a:off x="0" y="0"/>
              <a:ext cx="6282786" cy="3727460"/>
            </a:xfrm>
            <a:prstGeom prst="rect">
              <a:avLst/>
            </a:prstGeom>
          </p:spPr>
        </p:pic>
      </p:grpSp>
      <p:grpSp>
        <p:nvGrpSpPr>
          <p:cNvPr id="5" name="Group 5"/>
          <p:cNvGrpSpPr/>
          <p:nvPr/>
        </p:nvGrpSpPr>
        <p:grpSpPr>
          <a:xfrm>
            <a:off x="13288274" y="1954105"/>
            <a:ext cx="4582603" cy="2795595"/>
            <a:chOff x="0" y="0"/>
            <a:chExt cx="6110138" cy="3727460"/>
          </a:xfrm>
        </p:grpSpPr>
        <p:pic>
          <p:nvPicPr>
            <p:cNvPr id="6" name="Picture 6"/>
            <p:cNvPicPr>
              <a:picLocks noChangeAspect="1"/>
            </p:cNvPicPr>
            <p:nvPr/>
          </p:nvPicPr>
          <p:blipFill>
            <a:blip r:embed="rId3"/>
            <a:srcRect t="4119" b="4119"/>
            <a:stretch>
              <a:fillRect/>
            </a:stretch>
          </p:blipFill>
          <p:spPr>
            <a:xfrm>
              <a:off x="0" y="0"/>
              <a:ext cx="6110138" cy="3727460"/>
            </a:xfrm>
            <a:prstGeom prst="rect">
              <a:avLst/>
            </a:prstGeom>
          </p:spPr>
        </p:pic>
      </p:grpSp>
      <p:sp>
        <p:nvSpPr>
          <p:cNvPr id="7" name="TextBox 7"/>
          <p:cNvSpPr txBox="1"/>
          <p:nvPr/>
        </p:nvSpPr>
        <p:spPr>
          <a:xfrm>
            <a:off x="1398496" y="370952"/>
            <a:ext cx="6347009" cy="472822"/>
          </a:xfrm>
          <a:prstGeom prst="rect">
            <a:avLst/>
          </a:prstGeom>
        </p:spPr>
        <p:txBody>
          <a:bodyPr lIns="0" tIns="0" rIns="0" bIns="0" rtlCol="0" anchor="t">
            <a:spAutoFit/>
          </a:bodyPr>
          <a:lstStyle/>
          <a:p>
            <a:pPr>
              <a:lnSpc>
                <a:spcPts val="3919"/>
              </a:lnSpc>
            </a:pPr>
            <a:r>
              <a:rPr lang="en-US" sz="2799" b="1" spc="279" dirty="0">
                <a:solidFill>
                  <a:srgbClr val="241E17"/>
                </a:solidFill>
                <a:latin typeface="游明朝" panose="02020400000000000000" pitchFamily="18" charset="-128"/>
                <a:ea typeface="游明朝" panose="02020400000000000000" pitchFamily="18" charset="-128"/>
              </a:rPr>
              <a:t>02. </a:t>
            </a:r>
            <a:r>
              <a:rPr lang="en-US" sz="2799" b="1" spc="279" dirty="0" err="1">
                <a:solidFill>
                  <a:srgbClr val="241E17"/>
                </a:solidFill>
                <a:latin typeface="游明朝" panose="02020400000000000000" pitchFamily="18" charset="-128"/>
                <a:ea typeface="游明朝" panose="02020400000000000000" pitchFamily="18" charset="-128"/>
              </a:rPr>
              <a:t>フューチャ</a:t>
            </a:r>
            <a:r>
              <a:rPr lang="en-US" sz="2799" b="1" spc="279" dirty="0">
                <a:solidFill>
                  <a:srgbClr val="241E17"/>
                </a:solidFill>
                <a:latin typeface="游明朝" panose="02020400000000000000" pitchFamily="18" charset="-128"/>
                <a:ea typeface="游明朝" panose="02020400000000000000" pitchFamily="18" charset="-128"/>
              </a:rPr>
              <a:t>ー・</a:t>
            </a:r>
            <a:r>
              <a:rPr lang="en-US" sz="2799" b="1" spc="279" dirty="0" err="1">
                <a:solidFill>
                  <a:srgbClr val="241E17"/>
                </a:solidFill>
                <a:latin typeface="游明朝" panose="02020400000000000000" pitchFamily="18" charset="-128"/>
                <a:ea typeface="游明朝" panose="02020400000000000000" pitchFamily="18" charset="-128"/>
              </a:rPr>
              <a:t>デザインとは</a:t>
            </a:r>
            <a:endParaRPr lang="en-US" sz="2799" b="1" spc="279"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1028700" y="2482172"/>
            <a:ext cx="6347009" cy="1959383"/>
          </a:xfrm>
          <a:prstGeom prst="rect">
            <a:avLst/>
          </a:prstGeom>
        </p:spPr>
        <p:txBody>
          <a:bodyPr lIns="0" tIns="0" rIns="0" bIns="0" rtlCol="0" anchor="t">
            <a:spAutoFit/>
          </a:bodyPr>
          <a:lstStyle/>
          <a:p>
            <a:pPr>
              <a:lnSpc>
                <a:spcPts val="7989"/>
              </a:lnSpc>
            </a:pPr>
            <a:r>
              <a:rPr lang="en-US" sz="4699" b="1" spc="845" dirty="0" err="1">
                <a:solidFill>
                  <a:srgbClr val="241E17"/>
                </a:solidFill>
                <a:latin typeface="游明朝" panose="02020400000000000000" pitchFamily="18" charset="-128"/>
                <a:ea typeface="游明朝" panose="02020400000000000000" pitchFamily="18" charset="-128"/>
              </a:rPr>
              <a:t>どう解決すればいいのでしょうか</a:t>
            </a:r>
            <a:r>
              <a:rPr lang="en-US" sz="4699" b="1" spc="845" dirty="0">
                <a:solidFill>
                  <a:srgbClr val="241E17"/>
                </a:solidFill>
                <a:latin typeface="游明朝" panose="02020400000000000000" pitchFamily="18" charset="-128"/>
                <a:ea typeface="游明朝" panose="02020400000000000000" pitchFamily="18" charset="-128"/>
              </a:rPr>
              <a:t>？</a:t>
            </a:r>
          </a:p>
        </p:txBody>
      </p:sp>
      <p:sp>
        <p:nvSpPr>
          <p:cNvPr id="13" name="TextBox 13"/>
          <p:cNvSpPr txBox="1"/>
          <p:nvPr/>
        </p:nvSpPr>
        <p:spPr>
          <a:xfrm>
            <a:off x="9737029" y="9659786"/>
            <a:ext cx="8515967" cy="374974"/>
          </a:xfrm>
          <a:prstGeom prst="rect">
            <a:avLst/>
          </a:prstGeom>
        </p:spPr>
        <p:txBody>
          <a:bodyPr lIns="0" tIns="0" rIns="0" bIns="0" rtlCol="0" anchor="t">
            <a:spAutoFit/>
          </a:bodyPr>
          <a:lstStyle/>
          <a:p>
            <a:pPr>
              <a:lnSpc>
                <a:spcPts val="3080"/>
              </a:lnSpc>
              <a:spcBef>
                <a:spcPct val="0"/>
              </a:spcBef>
            </a:pPr>
            <a:r>
              <a:rPr lang="en-US" sz="2200" b="1" spc="220" dirty="0" err="1">
                <a:solidFill>
                  <a:srgbClr val="241E17"/>
                </a:solidFill>
                <a:latin typeface="游明朝" panose="02020400000000000000" pitchFamily="18" charset="-128"/>
                <a:ea typeface="游明朝" panose="02020400000000000000" pitchFamily="18" charset="-128"/>
              </a:rPr>
              <a:t>将来世代の利益に資する行動することに喜びを感じる特性</a:t>
            </a:r>
            <a:endParaRPr lang="en-US" sz="2200" b="1" spc="220" dirty="0">
              <a:solidFill>
                <a:srgbClr val="241E17"/>
              </a:solidFill>
              <a:latin typeface="游明朝" panose="02020400000000000000" pitchFamily="18" charset="-128"/>
              <a:ea typeface="游明朝" panose="02020400000000000000" pitchFamily="18" charset="-128"/>
            </a:endParaRPr>
          </a:p>
        </p:txBody>
      </p:sp>
      <p:sp>
        <p:nvSpPr>
          <p:cNvPr id="14" name="TextBox 14"/>
          <p:cNvSpPr txBox="1"/>
          <p:nvPr/>
        </p:nvSpPr>
        <p:spPr>
          <a:xfrm>
            <a:off x="9383532" y="9589187"/>
            <a:ext cx="245150" cy="557653"/>
          </a:xfrm>
          <a:prstGeom prst="rect">
            <a:avLst/>
          </a:prstGeom>
        </p:spPr>
        <p:txBody>
          <a:bodyPr lIns="0" tIns="0" rIns="0" bIns="0" rtlCol="0" anchor="t">
            <a:spAutoFit/>
          </a:bodyPr>
          <a:lstStyle/>
          <a:p>
            <a:pPr algn="ctr">
              <a:lnSpc>
                <a:spcPts val="4619"/>
              </a:lnSpc>
              <a:spcBef>
                <a:spcPct val="0"/>
              </a:spcBef>
            </a:pPr>
            <a:r>
              <a:rPr lang="en-US" sz="3299" b="1" spc="329" dirty="0">
                <a:solidFill>
                  <a:srgbClr val="241E17"/>
                </a:solidFill>
                <a:latin typeface="游明朝" panose="02020400000000000000" pitchFamily="18" charset="-128"/>
                <a:ea typeface="游明朝" panose="02020400000000000000" pitchFamily="18" charset="-128"/>
              </a:rPr>
              <a:t>*</a:t>
            </a:r>
          </a:p>
        </p:txBody>
      </p:sp>
      <p:sp>
        <p:nvSpPr>
          <p:cNvPr id="9" name="スライド番号プレースホルダー 8">
            <a:extLst>
              <a:ext uri="{FF2B5EF4-FFF2-40B4-BE49-F238E27FC236}">
                <a16:creationId xmlns:a16="http://schemas.microsoft.com/office/drawing/2014/main" id="{52243830-6A27-B296-FF0D-EF11BEC9306A}"/>
              </a:ext>
            </a:extLst>
          </p:cNvPr>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74806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sp>
      <p:sp>
        <p:nvSpPr>
          <p:cNvPr id="3" name="TextBox 3"/>
          <p:cNvSpPr txBox="1"/>
          <p:nvPr/>
        </p:nvSpPr>
        <p:spPr>
          <a:xfrm>
            <a:off x="1398496" y="370952"/>
            <a:ext cx="15491009" cy="472822"/>
          </a:xfrm>
          <a:prstGeom prst="rect">
            <a:avLst/>
          </a:prstGeom>
        </p:spPr>
        <p:txBody>
          <a:bodyPr lIns="0" tIns="0" rIns="0" bIns="0" rtlCol="0" anchor="t">
            <a:spAutoFit/>
          </a:bodyPr>
          <a:lstStyle/>
          <a:p>
            <a:pPr>
              <a:lnSpc>
                <a:spcPts val="3919"/>
              </a:lnSpc>
            </a:pPr>
            <a:r>
              <a:rPr lang="en-US" sz="2799" b="1" spc="279">
                <a:solidFill>
                  <a:srgbClr val="241E17"/>
                </a:solidFill>
                <a:latin typeface="游明朝" panose="02020400000000000000" pitchFamily="18" charset="-128"/>
                <a:ea typeface="游明朝" panose="02020400000000000000" pitchFamily="18" charset="-128"/>
              </a:rPr>
              <a:t>02. フューチャー・デザインとは</a:t>
            </a:r>
          </a:p>
        </p:txBody>
      </p:sp>
      <p:sp>
        <p:nvSpPr>
          <p:cNvPr id="7" name="TextBox 7"/>
          <p:cNvSpPr txBox="1"/>
          <p:nvPr/>
        </p:nvSpPr>
        <p:spPr>
          <a:xfrm>
            <a:off x="5029200" y="1872367"/>
            <a:ext cx="12344400" cy="3880731"/>
          </a:xfrm>
          <a:prstGeom prst="rect">
            <a:avLst/>
          </a:prstGeom>
          <a:solidFill>
            <a:srgbClr val="F6F4F1"/>
          </a:solidFill>
        </p:spPr>
        <p:txBody>
          <a:bodyPr lIns="0" tIns="0" rIns="0" bIns="0" rtlCol="0" anchor="t">
            <a:noAutofit/>
          </a:bodyPr>
          <a:lstStyle/>
          <a:p>
            <a:pPr marL="180000">
              <a:lnSpc>
                <a:spcPts val="6999"/>
              </a:lnSpc>
            </a:pPr>
            <a:r>
              <a:rPr lang="ja-JP" altLang="en-US" sz="3499" b="1" spc="349" dirty="0">
                <a:solidFill>
                  <a:srgbClr val="241E17"/>
                </a:solidFill>
                <a:latin typeface="游明朝" panose="02020400000000000000" pitchFamily="18" charset="-128"/>
                <a:ea typeface="游明朝" panose="02020400000000000000" pitchFamily="18" charset="-128"/>
              </a:rPr>
              <a:t>現代人である私たちが、未来人の声を代弁しようとする意識を刺激させながら将来の姿を描き、その将来に向けて社会を移行させてゆく実践のこと</a:t>
            </a:r>
            <a:r>
              <a:rPr lang="en-US" sz="3499" b="1" spc="349" dirty="0">
                <a:solidFill>
                  <a:srgbClr val="241E17"/>
                </a:solidFill>
                <a:latin typeface="游明朝" panose="02020400000000000000" pitchFamily="18" charset="-128"/>
                <a:ea typeface="游明朝" panose="02020400000000000000" pitchFamily="18" charset="-128"/>
              </a:rPr>
              <a:t>を</a:t>
            </a:r>
            <a:r>
              <a:rPr lang="ja-JP" altLang="en-US" sz="3499" b="1" spc="349" dirty="0" err="1">
                <a:solidFill>
                  <a:srgbClr val="241E17"/>
                </a:solidFill>
                <a:latin typeface="游明朝" panose="02020400000000000000" pitchFamily="18" charset="-128"/>
                <a:ea typeface="游明朝" panose="02020400000000000000" pitchFamily="18" charset="-128"/>
              </a:rPr>
              <a:t>、</a:t>
            </a:r>
            <a:r>
              <a:rPr lang="en-US" sz="3499" b="1" spc="349" dirty="0" err="1">
                <a:solidFill>
                  <a:srgbClr val="241E17"/>
                </a:solidFill>
                <a:latin typeface="游明朝" panose="02020400000000000000" pitchFamily="18" charset="-128"/>
                <a:ea typeface="游明朝" panose="02020400000000000000" pitchFamily="18" charset="-128"/>
              </a:rPr>
              <a:t>フューチャ</a:t>
            </a:r>
            <a:r>
              <a:rPr lang="en-US" sz="3499" b="1" spc="349" dirty="0">
                <a:solidFill>
                  <a:srgbClr val="241E17"/>
                </a:solidFill>
                <a:latin typeface="游明朝" panose="02020400000000000000" pitchFamily="18" charset="-128"/>
                <a:ea typeface="游明朝" panose="02020400000000000000" pitchFamily="18" charset="-128"/>
              </a:rPr>
              <a:t>ー・</a:t>
            </a:r>
            <a:r>
              <a:rPr lang="en-US" sz="3499" b="1" spc="349" dirty="0" err="1">
                <a:solidFill>
                  <a:srgbClr val="241E17"/>
                </a:solidFill>
                <a:latin typeface="游明朝" panose="02020400000000000000" pitchFamily="18" charset="-128"/>
                <a:ea typeface="游明朝" panose="02020400000000000000" pitchFamily="18" charset="-128"/>
              </a:rPr>
              <a:t>デザイン</a:t>
            </a:r>
            <a:r>
              <a:rPr lang="en-US" sz="3499" b="1" spc="349" dirty="0">
                <a:solidFill>
                  <a:srgbClr val="241E17"/>
                </a:solidFill>
                <a:latin typeface="游明朝" panose="02020400000000000000" pitchFamily="18" charset="-128"/>
                <a:ea typeface="游明朝" panose="02020400000000000000" pitchFamily="18" charset="-128"/>
              </a:rPr>
              <a:t>(FD)</a:t>
            </a:r>
            <a:r>
              <a:rPr lang="en-US" sz="3499" b="1" spc="349" dirty="0" err="1">
                <a:solidFill>
                  <a:srgbClr val="241E17"/>
                </a:solidFill>
                <a:latin typeface="游明朝" panose="02020400000000000000" pitchFamily="18" charset="-128"/>
                <a:ea typeface="游明朝" panose="02020400000000000000" pitchFamily="18" charset="-128"/>
              </a:rPr>
              <a:t>とよびましょう</a:t>
            </a:r>
            <a:r>
              <a:rPr lang="en-US" sz="3499" b="1" spc="349" dirty="0">
                <a:solidFill>
                  <a:srgbClr val="241E17"/>
                </a:solidFill>
                <a:latin typeface="游明朝" panose="02020400000000000000" pitchFamily="18" charset="-128"/>
                <a:ea typeface="游明朝" panose="02020400000000000000" pitchFamily="18" charset="-128"/>
              </a:rPr>
              <a:t>。</a:t>
            </a:r>
          </a:p>
        </p:txBody>
      </p:sp>
      <p:grpSp>
        <p:nvGrpSpPr>
          <p:cNvPr id="10" name="Group 10"/>
          <p:cNvGrpSpPr/>
          <p:nvPr/>
        </p:nvGrpSpPr>
        <p:grpSpPr>
          <a:xfrm>
            <a:off x="11762970" y="7571232"/>
            <a:ext cx="5583198" cy="2166365"/>
            <a:chOff x="0" y="0"/>
            <a:chExt cx="11182204" cy="4377357"/>
          </a:xfrm>
        </p:grpSpPr>
        <p:pic>
          <p:nvPicPr>
            <p:cNvPr id="11" name="Picture 11"/>
            <p:cNvPicPr>
              <a:picLocks noChangeAspect="1"/>
            </p:cNvPicPr>
            <p:nvPr/>
          </p:nvPicPr>
          <p:blipFill>
            <a:blip r:embed="rId3"/>
            <a:srcRect t="20640" b="20640"/>
            <a:stretch>
              <a:fillRect/>
            </a:stretch>
          </p:blipFill>
          <p:spPr>
            <a:xfrm>
              <a:off x="0" y="0"/>
              <a:ext cx="11182204" cy="4377357"/>
            </a:xfrm>
            <a:prstGeom prst="rect">
              <a:avLst/>
            </a:prstGeom>
          </p:spPr>
        </p:pic>
      </p:grpSp>
      <p:sp>
        <p:nvSpPr>
          <p:cNvPr id="15" name="TextBox 15"/>
          <p:cNvSpPr txBox="1"/>
          <p:nvPr/>
        </p:nvSpPr>
        <p:spPr>
          <a:xfrm>
            <a:off x="515850" y="7581900"/>
            <a:ext cx="9525000" cy="2149601"/>
          </a:xfrm>
          <a:prstGeom prst="rect">
            <a:avLst/>
          </a:prstGeom>
          <a:solidFill>
            <a:srgbClr val="F6F4F1"/>
          </a:solidFill>
        </p:spPr>
        <p:txBody>
          <a:bodyPr wrap="square" lIns="0" tIns="0" rIns="0" bIns="0" rtlCol="0" anchor="t">
            <a:noAutofit/>
          </a:bodyPr>
          <a:lstStyle/>
          <a:p>
            <a:pPr marL="180000">
              <a:lnSpc>
                <a:spcPts val="6999"/>
              </a:lnSpc>
            </a:pPr>
            <a:r>
              <a:rPr lang="en-US" sz="3499" b="1" spc="349" dirty="0" err="1">
                <a:solidFill>
                  <a:srgbClr val="241E17"/>
                </a:solidFill>
                <a:latin typeface="游明朝" panose="02020400000000000000" pitchFamily="18" charset="-128"/>
                <a:ea typeface="游明朝" panose="02020400000000000000" pitchFamily="18" charset="-128"/>
              </a:rPr>
              <a:t>そのような</a:t>
            </a:r>
            <a:r>
              <a:rPr lang="ja-JP" altLang="en-US" sz="3499" b="1" spc="349" dirty="0">
                <a:solidFill>
                  <a:srgbClr val="241E17"/>
                </a:solidFill>
                <a:latin typeface="游明朝" panose="02020400000000000000" pitchFamily="18" charset="-128"/>
                <a:ea typeface="游明朝" panose="02020400000000000000" pitchFamily="18" charset="-128"/>
              </a:rPr>
              <a:t>実践の</a:t>
            </a:r>
            <a:r>
              <a:rPr lang="en-US" sz="3499" b="1" spc="349" dirty="0" err="1">
                <a:solidFill>
                  <a:srgbClr val="241E17"/>
                </a:solidFill>
                <a:latin typeface="游明朝" panose="02020400000000000000" pitchFamily="18" charset="-128"/>
                <a:ea typeface="游明朝" panose="02020400000000000000" pitchFamily="18" charset="-128"/>
              </a:rPr>
              <a:t>広がりの先にあるのは、</a:t>
            </a:r>
            <a:r>
              <a:rPr lang="en-US" sz="3499" b="1" spc="349" dirty="0" err="1">
                <a:solidFill>
                  <a:srgbClr val="FF3131"/>
                </a:solidFill>
                <a:latin typeface="游明朝" panose="02020400000000000000" pitchFamily="18" charset="-128"/>
                <a:ea typeface="游明朝" panose="02020400000000000000" pitchFamily="18" charset="-128"/>
              </a:rPr>
              <a:t>将来世代から感謝される社会</a:t>
            </a:r>
            <a:r>
              <a:rPr lang="en-US" sz="3499" b="1" spc="349" dirty="0" err="1">
                <a:solidFill>
                  <a:srgbClr val="241E17"/>
                </a:solidFill>
                <a:latin typeface="游明朝" panose="02020400000000000000" pitchFamily="18" charset="-128"/>
                <a:ea typeface="游明朝" panose="02020400000000000000" pitchFamily="18" charset="-128"/>
              </a:rPr>
              <a:t>の実現です</a:t>
            </a:r>
            <a:r>
              <a:rPr lang="en-US" sz="3499" b="1" spc="349" dirty="0">
                <a:solidFill>
                  <a:srgbClr val="241E17"/>
                </a:solidFill>
                <a:latin typeface="游明朝" panose="02020400000000000000" pitchFamily="18" charset="-128"/>
                <a:ea typeface="游明朝" panose="02020400000000000000" pitchFamily="18" charset="-128"/>
              </a:rPr>
              <a:t>。</a:t>
            </a:r>
          </a:p>
        </p:txBody>
      </p:sp>
      <p:sp>
        <p:nvSpPr>
          <p:cNvPr id="12" name="TextBox 8">
            <a:extLst>
              <a:ext uri="{FF2B5EF4-FFF2-40B4-BE49-F238E27FC236}">
                <a16:creationId xmlns:a16="http://schemas.microsoft.com/office/drawing/2014/main" id="{07D9C9DB-8E52-49E1-A97D-852A09EB7199}"/>
              </a:ext>
            </a:extLst>
          </p:cNvPr>
          <p:cNvSpPr txBox="1"/>
          <p:nvPr/>
        </p:nvSpPr>
        <p:spPr>
          <a:xfrm>
            <a:off x="1752600" y="3346001"/>
            <a:ext cx="2057400" cy="933461"/>
          </a:xfrm>
          <a:prstGeom prst="rect">
            <a:avLst/>
          </a:prstGeom>
        </p:spPr>
        <p:txBody>
          <a:bodyPr wrap="square" lIns="0" tIns="0" rIns="0" bIns="0" rtlCol="0" anchor="t">
            <a:spAutoFit/>
          </a:bodyPr>
          <a:lstStyle/>
          <a:p>
            <a:pPr>
              <a:lnSpc>
                <a:spcPts val="7989"/>
              </a:lnSpc>
            </a:pPr>
            <a:r>
              <a:rPr lang="ja-JP" altLang="en-US" sz="4699" b="1" spc="845" dirty="0">
                <a:solidFill>
                  <a:srgbClr val="241E17"/>
                </a:solidFill>
                <a:latin typeface="游明朝" panose="02020400000000000000" pitchFamily="18" charset="-128"/>
                <a:ea typeface="游明朝" panose="02020400000000000000" pitchFamily="18" charset="-128"/>
              </a:rPr>
              <a:t>定義</a:t>
            </a:r>
            <a:endParaRPr lang="en-US" sz="4699" b="1" spc="845" dirty="0">
              <a:solidFill>
                <a:srgbClr val="241E17"/>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552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98496" y="7117734"/>
            <a:ext cx="14283820" cy="829522"/>
          </a:xfrm>
          <a:prstGeom prst="rect">
            <a:avLst/>
          </a:prstGeom>
        </p:spPr>
        <p:txBody>
          <a:bodyPr lIns="0" tIns="0" rIns="0" bIns="0" rtlCol="0" anchor="t">
            <a:spAutoFit/>
          </a:bodyPr>
          <a:lstStyle/>
          <a:p>
            <a:pPr>
              <a:lnSpc>
                <a:spcPts val="7139"/>
              </a:lnSpc>
            </a:pPr>
            <a:r>
              <a:rPr lang="en-US" sz="4200" b="1" spc="756" dirty="0">
                <a:solidFill>
                  <a:srgbClr val="241E17"/>
                </a:solidFill>
                <a:latin typeface="游明朝" panose="02020400000000000000" pitchFamily="18" charset="-128"/>
                <a:ea typeface="游明朝" panose="02020400000000000000" pitchFamily="18" charset="-128"/>
              </a:rPr>
              <a:t>03. </a:t>
            </a:r>
            <a:r>
              <a:rPr lang="en-US" sz="4200" b="1" spc="756" dirty="0" err="1">
                <a:solidFill>
                  <a:srgbClr val="241E17"/>
                </a:solidFill>
                <a:latin typeface="游明朝" panose="02020400000000000000" pitchFamily="18" charset="-128"/>
                <a:ea typeface="游明朝" panose="02020400000000000000" pitchFamily="18" charset="-128"/>
              </a:rPr>
              <a:t>グループの編成</a:t>
            </a:r>
            <a:r>
              <a:rPr lang="en-US" sz="4200" b="1" spc="756" dirty="0">
                <a:solidFill>
                  <a:srgbClr val="241E17"/>
                </a:solidFill>
                <a:latin typeface="游明朝" panose="02020400000000000000" pitchFamily="18" charset="-128"/>
                <a:ea typeface="游明朝" panose="02020400000000000000" pitchFamily="18" charset="-128"/>
              </a:rPr>
              <a:t>　</a:t>
            </a:r>
          </a:p>
        </p:txBody>
      </p:sp>
    </p:spTree>
    <p:extLst>
      <p:ext uri="{BB962C8B-B14F-4D97-AF65-F5344CB8AC3E}">
        <p14:creationId xmlns:p14="http://schemas.microsoft.com/office/powerpoint/2010/main" val="340325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6522</TotalTime>
  <Words>947</Words>
  <Application>Microsoft Office PowerPoint</Application>
  <PresentationFormat>ユーザー設定</PresentationFormat>
  <Paragraphs>176</Paragraphs>
  <Slides>25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25</vt:i4>
      </vt:variant>
    </vt:vector>
  </HeadingPairs>
  <TitlesOfParts>
    <vt:vector size="36" baseType="lpstr">
      <vt:lpstr>BIZ UD明朝 Medium</vt:lpstr>
      <vt:lpstr>游ゴシック</vt:lpstr>
      <vt:lpstr>游明朝</vt:lpstr>
      <vt:lpstr>游明朝</vt:lpstr>
      <vt:lpstr>Arial</vt:lpstr>
      <vt:lpstr>Calibri</vt:lpstr>
      <vt:lpstr>Calibri Light</vt:lpstr>
      <vt:lpstr>Kunstler Script</vt:lpstr>
      <vt:lpstr>Office Theme</vt:lpstr>
      <vt:lpstr>デザインの設定</vt:lpstr>
      <vt:lpstr>1_デザインの設定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４０分FD20240401pm</dc:title>
  <dc:creator>Nakagawa</dc:creator>
  <cp:lastModifiedBy>上田 菜穂美</cp:lastModifiedBy>
  <cp:revision>119</cp:revision>
  <dcterms:created xsi:type="dcterms:W3CDTF">2006-08-16T00:00:00Z</dcterms:created>
  <dcterms:modified xsi:type="dcterms:W3CDTF">2024-10-17T02:11:59Z</dcterms:modified>
  <dc:identifier>DAGBKMs1riU</dc:identifier>
</cp:coreProperties>
</file>