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7" r:id="rId2"/>
    <p:sldId id="341" r:id="rId3"/>
    <p:sldId id="317" r:id="rId4"/>
    <p:sldId id="318" r:id="rId5"/>
    <p:sldId id="371" r:id="rId6"/>
    <p:sldId id="372" r:id="rId7"/>
    <p:sldId id="373" r:id="rId8"/>
    <p:sldId id="288" r:id="rId9"/>
    <p:sldId id="323" r:id="rId10"/>
    <p:sldId id="375" r:id="rId11"/>
    <p:sldId id="338" r:id="rId12"/>
    <p:sldId id="369" r:id="rId13"/>
    <p:sldId id="352" r:id="rId14"/>
    <p:sldId id="363" r:id="rId15"/>
    <p:sldId id="380" r:id="rId16"/>
    <p:sldId id="328" r:id="rId17"/>
    <p:sldId id="272" r:id="rId18"/>
    <p:sldId id="377" r:id="rId19"/>
    <p:sldId id="331" r:id="rId20"/>
    <p:sldId id="378" r:id="rId21"/>
    <p:sldId id="333" r:id="rId22"/>
    <p:sldId id="277" r:id="rId23"/>
    <p:sldId id="379" r:id="rId24"/>
    <p:sldId id="367" r:id="rId25"/>
    <p:sldId id="307" r:id="rId26"/>
  </p:sldIdLst>
  <p:sldSz cx="18288000" cy="10287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66FF"/>
    <a:srgbClr val="63564D"/>
    <a:srgbClr val="B6AAA2"/>
    <a:srgbClr val="DBD5CF"/>
    <a:srgbClr val="F6F4F1"/>
    <a:srgbClr val="FFCC99"/>
    <a:srgbClr val="CCFF66"/>
    <a:srgbClr val="CCFFFF"/>
    <a:srgbClr val="241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0" autoAdjust="0"/>
    <p:restoredTop sz="94727" autoAdjust="0"/>
  </p:normalViewPr>
  <p:slideViewPr>
    <p:cSldViewPr>
      <p:cViewPr varScale="1">
        <p:scale>
          <a:sx n="70" d="100"/>
          <a:sy n="70" d="100"/>
        </p:scale>
        <p:origin x="7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4B8DC-4D7A-4328-9DA3-856BB484348A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9610B-46F8-4697-8FFB-7EA3570FB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3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9610B-46F8-4697-8FFB-7EA3570FB92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88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9610B-46F8-4697-8FFB-7EA3570FB92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08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9610B-46F8-4697-8FFB-7EA3570FB92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763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9610B-46F8-4697-8FFB-7EA3570FB92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94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9610B-46F8-4697-8FFB-7EA3570FB92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80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9610B-46F8-4697-8FFB-7EA3570FB92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028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9610B-46F8-4697-8FFB-7EA3570FB92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712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9610B-46F8-4697-8FFB-7EA3570FB92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95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20568/0002000037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248F-6DF2-4CFF-B757-3370FD8449AD}" type="datetime1">
              <a:rPr lang="en-US" altLang="ja-JP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A9C5D51-D51A-7BE4-4EDD-B3C2B11B864A}"/>
              </a:ext>
            </a:extLst>
          </p:cNvPr>
          <p:cNvSpPr txBox="1"/>
          <p:nvPr userDrawn="1"/>
        </p:nvSpPr>
        <p:spPr>
          <a:xfrm>
            <a:off x="16920937" y="35441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游明朝" panose="02020400000000000000" pitchFamily="18" charset="-128"/>
                <a:ea typeface="游明朝" panose="02020400000000000000" pitchFamily="18" charset="-128"/>
              </a:rPr>
              <a:t>Page</a:t>
            </a:r>
            <a:fld id="{E134076E-5A2B-4C84-8B9F-990E5FF296E5}" type="slidenum">
              <a:rPr kumimoji="1" lang="en-US" altLang="ja-JP" sz="2400" smtClean="0">
                <a:latin typeface="游明朝" panose="02020400000000000000" pitchFamily="18" charset="-128"/>
                <a:ea typeface="游明朝" panose="02020400000000000000" pitchFamily="18" charset="-128"/>
              </a:rPr>
              <a:t>‹#›</a:t>
            </a:fld>
            <a:endParaRPr kumimoji="1" lang="ja-JP" altLang="en-US" sz="24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3E63-D9C1-4FC0-A039-D7C8EF6F99DC}" type="datetime1">
              <a:rPr lang="en-US" altLang="ja-JP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B96E1C-A55F-E786-5AF9-9714D282D1BC}"/>
              </a:ext>
            </a:extLst>
          </p:cNvPr>
          <p:cNvSpPr txBox="1"/>
          <p:nvPr userDrawn="1"/>
        </p:nvSpPr>
        <p:spPr>
          <a:xfrm>
            <a:off x="16920937" y="35441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游明朝" panose="02020400000000000000" pitchFamily="18" charset="-128"/>
                <a:ea typeface="游明朝" panose="02020400000000000000" pitchFamily="18" charset="-128"/>
              </a:rPr>
              <a:t>Page</a:t>
            </a:r>
            <a:fld id="{E134076E-5A2B-4C84-8B9F-990E5FF296E5}" type="slidenum">
              <a:rPr kumimoji="1" lang="en-US" altLang="ja-JP" sz="2400" smtClean="0">
                <a:latin typeface="游明朝" panose="02020400000000000000" pitchFamily="18" charset="-128"/>
                <a:ea typeface="游明朝" panose="02020400000000000000" pitchFamily="18" charset="-128"/>
              </a:rPr>
              <a:t>‹#›</a:t>
            </a:fld>
            <a:endParaRPr kumimoji="1" lang="ja-JP" altLang="en-US" sz="24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2EC6-6B03-496B-B9E7-2D54D0EB1CE8}" type="datetime1">
              <a:rPr lang="en-US" altLang="ja-JP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B8619A-3D19-B923-1BE0-038252E6EAF7}"/>
              </a:ext>
            </a:extLst>
          </p:cNvPr>
          <p:cNvSpPr txBox="1"/>
          <p:nvPr userDrawn="1"/>
        </p:nvSpPr>
        <p:spPr>
          <a:xfrm>
            <a:off x="16920937" y="35441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游明朝" panose="02020400000000000000" pitchFamily="18" charset="-128"/>
                <a:ea typeface="游明朝" panose="02020400000000000000" pitchFamily="18" charset="-128"/>
              </a:rPr>
              <a:t>Page</a:t>
            </a:r>
            <a:fld id="{E134076E-5A2B-4C84-8B9F-990E5FF296E5}" type="slidenum">
              <a:rPr kumimoji="1" lang="en-US" altLang="ja-JP" sz="2400" smtClean="0">
                <a:latin typeface="游明朝" panose="02020400000000000000" pitchFamily="18" charset="-128"/>
                <a:ea typeface="游明朝" panose="02020400000000000000" pitchFamily="18" charset="-128"/>
              </a:rPr>
              <a:t>‹#›</a:t>
            </a:fld>
            <a:endParaRPr kumimoji="1" lang="ja-JP" altLang="en-US" sz="24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D8F5F26-288D-23B2-7906-F01D06E09E54}"/>
              </a:ext>
            </a:extLst>
          </p:cNvPr>
          <p:cNvSpPr/>
          <p:nvPr userDrawn="1"/>
        </p:nvSpPr>
        <p:spPr>
          <a:xfrm>
            <a:off x="9509602" y="77048"/>
            <a:ext cx="8599481" cy="9055779"/>
          </a:xfrm>
          <a:custGeom>
            <a:avLst/>
            <a:gdLst/>
            <a:ahLst/>
            <a:cxnLst/>
            <a:rect l="l" t="t" r="r" b="b"/>
            <a:pathLst>
              <a:path w="8599481" h="9055779">
                <a:moveTo>
                  <a:pt x="0" y="0"/>
                </a:moveTo>
                <a:lnTo>
                  <a:pt x="8599481" y="0"/>
                </a:lnTo>
                <a:lnTo>
                  <a:pt x="8599481" y="9055779"/>
                </a:lnTo>
                <a:lnTo>
                  <a:pt x="0" y="9055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762EA81E-522D-C86C-407A-853825138162}"/>
              </a:ext>
            </a:extLst>
          </p:cNvPr>
          <p:cNvSpPr txBox="1"/>
          <p:nvPr userDrawn="1"/>
        </p:nvSpPr>
        <p:spPr>
          <a:xfrm>
            <a:off x="936171" y="1185794"/>
            <a:ext cx="7380514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39"/>
              </a:lnSpc>
            </a:pPr>
            <a:r>
              <a:rPr lang="en-US" sz="7199" dirty="0">
                <a:solidFill>
                  <a:srgbClr val="B6AAA2"/>
                </a:solidFill>
                <a:latin typeface="Kunstler Script" panose="030304020206070D0D06" pitchFamily="66" charset="0"/>
              </a:rPr>
              <a:t>Future Design</a:t>
            </a:r>
            <a:r>
              <a:rPr lang="ja-JP" altLang="en-US" sz="7199" dirty="0">
                <a:solidFill>
                  <a:srgbClr val="B6AAA2"/>
                </a:solidFill>
                <a:latin typeface="Kunstler Script" panose="030304020206070D0D06" pitchFamily="66" charset="0"/>
              </a:rPr>
              <a:t> </a:t>
            </a:r>
            <a:r>
              <a:rPr lang="en-US" altLang="ja-JP" sz="7199" dirty="0">
                <a:solidFill>
                  <a:srgbClr val="B6AAA2"/>
                </a:solidFill>
                <a:latin typeface="Kunstler Script" panose="030304020206070D0D06" pitchFamily="66" charset="0"/>
              </a:rPr>
              <a:t>Workshop</a:t>
            </a:r>
            <a:endParaRPr lang="en-US" sz="7199" dirty="0">
              <a:solidFill>
                <a:srgbClr val="B6AAA2"/>
              </a:solidFill>
              <a:latin typeface="Kunstler Script" panose="030304020206070D0D06" pitchFamily="66" charset="0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7063330D-BA5F-D8B5-7CB6-6145F314DFAD}"/>
              </a:ext>
            </a:extLst>
          </p:cNvPr>
          <p:cNvSpPr/>
          <p:nvPr userDrawn="1"/>
        </p:nvSpPr>
        <p:spPr>
          <a:xfrm>
            <a:off x="936171" y="6134100"/>
            <a:ext cx="7638613" cy="19053"/>
          </a:xfrm>
          <a:prstGeom prst="line">
            <a:avLst/>
          </a:prstGeom>
          <a:ln w="38100" cap="flat">
            <a:solidFill>
              <a:srgbClr val="AEA2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E930606-E6EE-86E7-D1FD-1FD911C98424}"/>
              </a:ext>
            </a:extLst>
          </p:cNvPr>
          <p:cNvSpPr txBox="1"/>
          <p:nvPr userDrawn="1"/>
        </p:nvSpPr>
        <p:spPr>
          <a:xfrm>
            <a:off x="16920937" y="35441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游明朝" panose="02020400000000000000" pitchFamily="18" charset="-128"/>
                <a:ea typeface="游明朝" panose="02020400000000000000" pitchFamily="18" charset="-128"/>
              </a:rPr>
              <a:t>Page</a:t>
            </a:r>
            <a:fld id="{E134076E-5A2B-4C84-8B9F-990E5FF296E5}" type="slidenum">
              <a:rPr kumimoji="1" lang="en-US" altLang="ja-JP" sz="2400" smtClean="0">
                <a:latin typeface="游明朝" panose="02020400000000000000" pitchFamily="18" charset="-128"/>
                <a:ea typeface="游明朝" panose="02020400000000000000" pitchFamily="18" charset="-128"/>
              </a:rPr>
              <a:t>‹#›</a:t>
            </a:fld>
            <a:endParaRPr kumimoji="1" lang="ja-JP" altLang="en-US" sz="24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506AFA-4AAA-B2AD-2827-4FE9609A1FFE}"/>
              </a:ext>
            </a:extLst>
          </p:cNvPr>
          <p:cNvSpPr txBox="1"/>
          <p:nvPr userDrawn="1"/>
        </p:nvSpPr>
        <p:spPr>
          <a:xfrm>
            <a:off x="10253120" y="8243794"/>
            <a:ext cx="782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This document is a partial modification of sample slides included in "Praxis of Future Design, 1st Edition" by Yoshinori Nakagawa (2024).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4E9AA6F0-2CF9-E491-553D-E0F1DE88C433}"/>
              </a:ext>
            </a:extLst>
          </p:cNvPr>
          <p:cNvSpPr txBox="1"/>
          <p:nvPr userDrawn="1"/>
        </p:nvSpPr>
        <p:spPr>
          <a:xfrm>
            <a:off x="1143000" y="9263743"/>
            <a:ext cx="3311236" cy="472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altLang="ja-JP" sz="2799" b="1" spc="279" dirty="0">
                <a:solidFill>
                  <a:srgbClr val="241E17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©2024</a:t>
            </a:r>
            <a:r>
              <a:rPr lang="ja-JP" altLang="en-US" sz="2799" b="1" spc="279" dirty="0">
                <a:solidFill>
                  <a:srgbClr val="241E17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 </a:t>
            </a:r>
            <a:r>
              <a:rPr lang="en-US" altLang="ja-JP" sz="2799" b="1" spc="279" dirty="0">
                <a:solidFill>
                  <a:srgbClr val="241E17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Nakagawa</a:t>
            </a:r>
            <a:endParaRPr lang="en-US" sz="2799" b="1" spc="279" dirty="0">
              <a:solidFill>
                <a:srgbClr val="241E17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9286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9EE1907-0EFC-1E06-C79A-59827E7B9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 l="33311" r="33311"/>
          <a:stretch>
            <a:fillRect/>
          </a:stretch>
        </p:blipFill>
        <p:spPr>
          <a:xfrm>
            <a:off x="13137785" y="0"/>
            <a:ext cx="5150215" cy="10287000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00F6266B-5F8C-9BD2-EA4F-9DAEB7B648D7}"/>
              </a:ext>
            </a:extLst>
          </p:cNvPr>
          <p:cNvSpPr/>
          <p:nvPr userDrawn="1"/>
        </p:nvSpPr>
        <p:spPr>
          <a:xfrm>
            <a:off x="0" y="1238250"/>
            <a:ext cx="13176000" cy="0"/>
          </a:xfrm>
          <a:prstGeom prst="line">
            <a:avLst/>
          </a:prstGeom>
          <a:ln w="38100" cap="flat">
            <a:solidFill>
              <a:srgbClr val="AEA2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05182A-F817-0F8D-5B30-F72D68569D56}"/>
              </a:ext>
            </a:extLst>
          </p:cNvPr>
          <p:cNvSpPr txBox="1"/>
          <p:nvPr userDrawn="1"/>
        </p:nvSpPr>
        <p:spPr>
          <a:xfrm>
            <a:off x="16920937" y="35441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游明朝" panose="02020400000000000000" pitchFamily="18" charset="-128"/>
                <a:ea typeface="游明朝" panose="02020400000000000000" pitchFamily="18" charset="-128"/>
              </a:rPr>
              <a:t>Page</a:t>
            </a:r>
            <a:fld id="{E134076E-5A2B-4C84-8B9F-990E5FF296E5}" type="slidenum">
              <a:rPr kumimoji="1" lang="en-US" altLang="ja-JP" sz="2400" smtClean="0">
                <a:latin typeface="游明朝" panose="02020400000000000000" pitchFamily="18" charset="-128"/>
                <a:ea typeface="游明朝" panose="02020400000000000000" pitchFamily="18" charset="-128"/>
              </a:rPr>
              <a:t>‹#›</a:t>
            </a:fld>
            <a:endParaRPr kumimoji="1" lang="ja-JP" altLang="en-US" sz="24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8464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4BEE5F1-5358-05B3-F514-04034A86E6A8}"/>
              </a:ext>
            </a:extLst>
          </p:cNvPr>
          <p:cNvGrpSpPr/>
          <p:nvPr userDrawn="1"/>
        </p:nvGrpSpPr>
        <p:grpSpPr>
          <a:xfrm>
            <a:off x="-329" y="-5443"/>
            <a:ext cx="18288000" cy="6226608"/>
            <a:chOff x="0" y="0"/>
            <a:chExt cx="24384000" cy="83021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4F5E22-8DEB-3338-289B-92B146F41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t="7015" b="7015"/>
            <a:stretch>
              <a:fillRect/>
            </a:stretch>
          </p:blipFill>
          <p:spPr>
            <a:xfrm>
              <a:off x="0" y="0"/>
              <a:ext cx="24384000" cy="8302144"/>
            </a:xfrm>
            <a:prstGeom prst="rect">
              <a:avLst/>
            </a:prstGeom>
          </p:spPr>
        </p:pic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7EE620-74D5-0180-CEAB-646B40FC88B9}"/>
              </a:ext>
            </a:extLst>
          </p:cNvPr>
          <p:cNvSpPr txBox="1"/>
          <p:nvPr userDrawn="1"/>
        </p:nvSpPr>
        <p:spPr>
          <a:xfrm>
            <a:off x="16848000" y="342900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Page</a:t>
            </a:r>
            <a:r>
              <a:rPr kumimoji="1" lang="en-US" altLang="ja-JP" sz="2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 </a:t>
            </a:r>
            <a:fld id="{E134076E-5A2B-4C84-8B9F-990E5FF296E5}" type="slidenum">
              <a:rPr kumimoji="1" lang="en-US" altLang="ja-JP" sz="240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pPr/>
              <a:t>‹#›</a:t>
            </a:fld>
            <a:r>
              <a:rPr kumimoji="1" lang="en-US" altLang="ja-JP" sz="24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 </a:t>
            </a:r>
            <a:endParaRPr kumimoji="1" lang="ja-JP" altLang="en-US" sz="24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6302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61895F6A-DDE5-DCE6-E349-0F4B3F5FB495}"/>
              </a:ext>
            </a:extLst>
          </p:cNvPr>
          <p:cNvGrpSpPr/>
          <p:nvPr userDrawn="1"/>
        </p:nvGrpSpPr>
        <p:grpSpPr>
          <a:xfrm>
            <a:off x="0" y="0"/>
            <a:ext cx="18288000" cy="6226608"/>
            <a:chOff x="0" y="0"/>
            <a:chExt cx="24384000" cy="8302144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C4376136-6DEB-5D08-8FBE-F421ABB36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t="7015" b="7015"/>
            <a:stretch>
              <a:fillRect/>
            </a:stretch>
          </p:blipFill>
          <p:spPr>
            <a:xfrm>
              <a:off x="0" y="0"/>
              <a:ext cx="24384000" cy="8302144"/>
            </a:xfrm>
            <a:prstGeom prst="rect">
              <a:avLst/>
            </a:prstGeom>
          </p:spPr>
        </p:pic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7EE620-74D5-0180-CEAB-646B40FC88B9}"/>
              </a:ext>
            </a:extLst>
          </p:cNvPr>
          <p:cNvSpPr txBox="1"/>
          <p:nvPr userDrawn="1"/>
        </p:nvSpPr>
        <p:spPr>
          <a:xfrm>
            <a:off x="16848000" y="342900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Page</a:t>
            </a:r>
            <a:r>
              <a:rPr kumimoji="1" lang="en-US" altLang="ja-JP" sz="2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 </a:t>
            </a:r>
            <a:fld id="{E134076E-5A2B-4C84-8B9F-990E5FF296E5}" type="slidenum">
              <a:rPr kumimoji="1" lang="en-US" altLang="ja-JP" sz="2400" smtClean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pPr/>
              <a:t>‹#›</a:t>
            </a:fld>
            <a:r>
              <a:rPr kumimoji="1" lang="en-US" altLang="ja-JP" sz="24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 </a:t>
            </a:r>
            <a:endParaRPr kumimoji="1" lang="ja-JP" altLang="en-US" sz="24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454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00F6266B-5F8C-9BD2-EA4F-9DAEB7B648D7}"/>
              </a:ext>
            </a:extLst>
          </p:cNvPr>
          <p:cNvSpPr/>
          <p:nvPr userDrawn="1"/>
        </p:nvSpPr>
        <p:spPr>
          <a:xfrm>
            <a:off x="0" y="1238250"/>
            <a:ext cx="18288000" cy="0"/>
          </a:xfrm>
          <a:prstGeom prst="line">
            <a:avLst/>
          </a:prstGeom>
          <a:ln w="38100" cap="flat">
            <a:solidFill>
              <a:srgbClr val="AEA2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E793CDB-C3D2-A163-A0FA-342F8BF2484B}"/>
              </a:ext>
            </a:extLst>
          </p:cNvPr>
          <p:cNvSpPr txBox="1"/>
          <p:nvPr userDrawn="1"/>
        </p:nvSpPr>
        <p:spPr>
          <a:xfrm>
            <a:off x="16920937" y="35441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游明朝" panose="02020400000000000000" pitchFamily="18" charset="-128"/>
                <a:ea typeface="游明朝" panose="02020400000000000000" pitchFamily="18" charset="-128"/>
              </a:rPr>
              <a:t>Page</a:t>
            </a:r>
            <a:fld id="{E134076E-5A2B-4C84-8B9F-990E5FF296E5}" type="slidenum">
              <a:rPr kumimoji="1" lang="en-US" altLang="ja-JP" sz="2400" smtClean="0">
                <a:latin typeface="游明朝" panose="02020400000000000000" pitchFamily="18" charset="-128"/>
                <a:ea typeface="游明朝" panose="02020400000000000000" pitchFamily="18" charset="-128"/>
              </a:rPr>
              <a:t>‹#›</a:t>
            </a:fld>
            <a:endParaRPr kumimoji="1" lang="ja-JP" altLang="en-US" sz="24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588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00F6266B-5F8C-9BD2-EA4F-9DAEB7B648D7}"/>
              </a:ext>
            </a:extLst>
          </p:cNvPr>
          <p:cNvSpPr/>
          <p:nvPr userDrawn="1"/>
        </p:nvSpPr>
        <p:spPr>
          <a:xfrm>
            <a:off x="0" y="1238250"/>
            <a:ext cx="18288000" cy="0"/>
          </a:xfrm>
          <a:prstGeom prst="line">
            <a:avLst/>
          </a:prstGeom>
          <a:ln w="38100" cap="flat">
            <a:solidFill>
              <a:srgbClr val="AEA2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E793CDB-C3D2-A163-A0FA-342F8BF2484B}"/>
              </a:ext>
            </a:extLst>
          </p:cNvPr>
          <p:cNvSpPr txBox="1"/>
          <p:nvPr userDrawn="1"/>
        </p:nvSpPr>
        <p:spPr>
          <a:xfrm>
            <a:off x="16920937" y="35441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游明朝" panose="02020400000000000000" pitchFamily="18" charset="-128"/>
                <a:ea typeface="游明朝" panose="02020400000000000000" pitchFamily="18" charset="-128"/>
              </a:rPr>
              <a:t>Page</a:t>
            </a:r>
            <a:fld id="{E134076E-5A2B-4C84-8B9F-990E5FF296E5}" type="slidenum">
              <a:rPr kumimoji="1" lang="en-US" altLang="ja-JP" sz="2400" smtClean="0">
                <a:latin typeface="游明朝" panose="02020400000000000000" pitchFamily="18" charset="-128"/>
                <a:ea typeface="游明朝" panose="02020400000000000000" pitchFamily="18" charset="-128"/>
              </a:rPr>
              <a:t>‹#›</a:t>
            </a:fld>
            <a:endParaRPr kumimoji="1" lang="ja-JP" altLang="en-US" sz="24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7558CE3-2A57-0D39-6AE0-71DB37B50D1F}"/>
              </a:ext>
            </a:extLst>
          </p:cNvPr>
          <p:cNvSpPr/>
          <p:nvPr userDrawn="1"/>
        </p:nvSpPr>
        <p:spPr>
          <a:xfrm>
            <a:off x="3810000" y="8214551"/>
            <a:ext cx="9829800" cy="14247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3570"/>
              </a:lnSpc>
            </a:pPr>
            <a:r>
              <a:rPr lang="en-US" altLang="ja-JP" b="1" spc="378" dirty="0">
                <a:solidFill>
                  <a:srgbClr val="241E17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Nakagawa, Y.</a:t>
            </a:r>
            <a:r>
              <a:rPr lang="ja-JP" altLang="en-US" b="1" spc="378" dirty="0">
                <a:solidFill>
                  <a:srgbClr val="241E17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（ </a:t>
            </a:r>
            <a:r>
              <a:rPr lang="en-US" altLang="ja-JP" b="1" spc="378" dirty="0">
                <a:solidFill>
                  <a:srgbClr val="241E17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2024</a:t>
            </a:r>
            <a:r>
              <a:rPr lang="ja-JP" altLang="en-US" b="1" spc="378" dirty="0">
                <a:solidFill>
                  <a:srgbClr val="241E17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）</a:t>
            </a:r>
            <a:r>
              <a:rPr lang="en-US" altLang="ja-JP" b="1" spc="378" dirty="0">
                <a:solidFill>
                  <a:srgbClr val="241E17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. Praxis of Future Design, First Edition.</a:t>
            </a:r>
          </a:p>
          <a:p>
            <a:pPr algn="just">
              <a:lnSpc>
                <a:spcPts val="3570"/>
              </a:lnSpc>
            </a:pPr>
            <a:r>
              <a:rPr lang="en-US" altLang="ja-JP" b="1" spc="378" dirty="0">
                <a:solidFill>
                  <a:srgbClr val="241E17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Research Institute for Humanity and Nature </a:t>
            </a:r>
          </a:p>
          <a:p>
            <a:pPr algn="just">
              <a:lnSpc>
                <a:spcPts val="3570"/>
              </a:lnSpc>
            </a:pPr>
            <a:r>
              <a:rPr lang="en-US" altLang="ja-JP" b="1" spc="378" dirty="0">
                <a:solidFill>
                  <a:srgbClr val="241E17"/>
                </a:solidFill>
                <a:latin typeface="游明朝" panose="02020400000000000000" pitchFamily="18" charset="-128"/>
                <a:ea typeface="游明朝" panose="02020400000000000000" pitchFamily="18" charset="-128"/>
                <a:hlinkClick r:id="rId2"/>
              </a:rPr>
              <a:t>https://doi.org/10.20568/0002000037</a:t>
            </a:r>
            <a:endParaRPr lang="en-US" altLang="ja-JP" b="1" spc="378" dirty="0">
              <a:solidFill>
                <a:srgbClr val="241E17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0BBB437-0C22-BE97-47D4-45A89D6D82C0}"/>
              </a:ext>
            </a:extLst>
          </p:cNvPr>
          <p:cNvSpPr txBox="1"/>
          <p:nvPr userDrawn="1"/>
        </p:nvSpPr>
        <p:spPr>
          <a:xfrm>
            <a:off x="1398496" y="370952"/>
            <a:ext cx="15491009" cy="46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kumimoji="1" lang="en-US" altLang="ja-JP" sz="2800" dirty="0">
                <a:latin typeface="Eras Demi ITC" panose="020B0805030504020804" pitchFamily="34" charset="0"/>
                <a:cs typeface="Segoe UI" panose="020B0502040204020203" pitchFamily="34" charset="0"/>
              </a:rPr>
              <a:t>Usage Notice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D70A13FE-EE27-5210-FDC3-211CC19A6A23}"/>
              </a:ext>
            </a:extLst>
          </p:cNvPr>
          <p:cNvSpPr txBox="1"/>
          <p:nvPr userDrawn="1"/>
        </p:nvSpPr>
        <p:spPr>
          <a:xfrm>
            <a:off x="1446600" y="1645855"/>
            <a:ext cx="15485566" cy="6088439"/>
          </a:xfrm>
          <a:prstGeom prst="rect">
            <a:avLst/>
          </a:prstGeom>
          <a:solidFill>
            <a:srgbClr val="F6F4F1"/>
          </a:solidFill>
          <a:ln>
            <a:noFill/>
          </a:ln>
        </p:spPr>
        <p:txBody>
          <a:bodyPr wrap="square" lIns="540000" tIns="0" rIns="0" bIns="0" rtlCol="0" anchor="ctr" anchorCtr="0">
            <a:noAutofit/>
          </a:bodyPr>
          <a:lstStyle/>
          <a:p>
            <a:endParaRPr lang="en-US" altLang="ja-JP" sz="3600" dirty="0"/>
          </a:p>
          <a:p>
            <a:r>
              <a:rPr kumimoji="1" lang="en-US" altLang="ja-JP" sz="3600" dirty="0">
                <a:latin typeface="Eras Demi ITC" panose="020B0805030504020804" pitchFamily="34" charset="0"/>
              </a:rPr>
              <a:t>Please do not change the content of the four slides (p5-p8) that make up "02. What is Future Design.“</a:t>
            </a:r>
          </a:p>
          <a:p>
            <a:endParaRPr kumimoji="1" lang="en-US" altLang="ja-JP" sz="3600" dirty="0">
              <a:latin typeface="Eras Demi ITC" panose="020B0805030504020804" pitchFamily="34" charset="0"/>
            </a:endParaRPr>
          </a:p>
          <a:p>
            <a:r>
              <a:rPr kumimoji="1" lang="en-US" altLang="ja-JP" sz="3600" dirty="0">
                <a:latin typeface="Eras Demi ITC" panose="020B0805030504020804" pitchFamily="34" charset="0"/>
              </a:rPr>
              <a:t>Please do not alter the content of the first slide (p12) of the four slides that constitute “04. Past Design Discussion.”</a:t>
            </a:r>
          </a:p>
          <a:p>
            <a:endParaRPr kumimoji="1" lang="en-US" altLang="ja-JP" sz="3600" dirty="0">
              <a:latin typeface="Eras Demi ITC" panose="020B0805030504020804" pitchFamily="34" charset="0"/>
            </a:endParaRPr>
          </a:p>
          <a:p>
            <a:r>
              <a:rPr kumimoji="1" lang="en-US" altLang="ja-JP" sz="3600" dirty="0">
                <a:latin typeface="Eras Demi ITC" panose="020B0805030504020804" pitchFamily="34" charset="0"/>
              </a:rPr>
              <a:t>When conducting workshops using this sample slide deck or creating publications based on the data or ideas presented in these sample slides, please clearly cite the source as follows: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776862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00F6266B-5F8C-9BD2-EA4F-9DAEB7B648D7}"/>
              </a:ext>
            </a:extLst>
          </p:cNvPr>
          <p:cNvSpPr/>
          <p:nvPr userDrawn="1"/>
        </p:nvSpPr>
        <p:spPr>
          <a:xfrm>
            <a:off x="0" y="1238250"/>
            <a:ext cx="18288000" cy="0"/>
          </a:xfrm>
          <a:prstGeom prst="line">
            <a:avLst/>
          </a:prstGeom>
          <a:ln w="38100" cap="flat">
            <a:solidFill>
              <a:srgbClr val="AEA29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E2B542D6-0B1F-A26D-858D-D14DE1B5EC2D}"/>
              </a:ext>
            </a:extLst>
          </p:cNvPr>
          <p:cNvGrpSpPr/>
          <p:nvPr userDrawn="1"/>
        </p:nvGrpSpPr>
        <p:grpSpPr>
          <a:xfrm rot="5400000">
            <a:off x="6075764" y="7476350"/>
            <a:ext cx="648000" cy="432000"/>
            <a:chOff x="0" y="0"/>
            <a:chExt cx="812800" cy="489459"/>
          </a:xfrm>
        </p:grpSpPr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5BEFF872-F98D-49B2-55FC-C3AC76065D35}"/>
                </a:ext>
              </a:extLst>
            </p:cNvPr>
            <p:cNvSpPr/>
            <p:nvPr/>
          </p:nvSpPr>
          <p:spPr>
            <a:xfrm>
              <a:off x="0" y="0"/>
              <a:ext cx="812800" cy="489459"/>
            </a:xfrm>
            <a:custGeom>
              <a:avLst/>
              <a:gdLst/>
              <a:ahLst/>
              <a:cxnLst/>
              <a:rect l="l" t="t" r="r" b="b"/>
              <a:pathLst>
                <a:path w="812800" h="489459">
                  <a:moveTo>
                    <a:pt x="406400" y="0"/>
                  </a:moveTo>
                  <a:lnTo>
                    <a:pt x="812800" y="489459"/>
                  </a:lnTo>
                  <a:lnTo>
                    <a:pt x="0" y="48945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BD5CF"/>
            </a:solidFill>
          </p:spPr>
        </p:sp>
        <p:sp>
          <p:nvSpPr>
            <p:cNvPr id="5" name="TextBox 14">
              <a:extLst>
                <a:ext uri="{FF2B5EF4-FFF2-40B4-BE49-F238E27FC236}">
                  <a16:creationId xmlns:a16="http://schemas.microsoft.com/office/drawing/2014/main" id="{3698BB51-7DD2-CF4D-C3C4-5CF812D17CB6}"/>
                </a:ext>
              </a:extLst>
            </p:cNvPr>
            <p:cNvSpPr txBox="1"/>
            <p:nvPr/>
          </p:nvSpPr>
          <p:spPr>
            <a:xfrm>
              <a:off x="127000" y="36749"/>
              <a:ext cx="558800" cy="417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 b="1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id="{637375D7-A255-9674-270F-469EF3D3A541}"/>
              </a:ext>
            </a:extLst>
          </p:cNvPr>
          <p:cNvGrpSpPr/>
          <p:nvPr userDrawn="1"/>
        </p:nvGrpSpPr>
        <p:grpSpPr>
          <a:xfrm rot="5400000">
            <a:off x="11453272" y="7332349"/>
            <a:ext cx="864000" cy="720000"/>
            <a:chOff x="0" y="0"/>
            <a:chExt cx="812800" cy="489459"/>
          </a:xfrm>
        </p:grpSpPr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5365063A-3BAA-2D8D-4890-F2DC182C0243}"/>
                </a:ext>
              </a:extLst>
            </p:cNvPr>
            <p:cNvSpPr/>
            <p:nvPr/>
          </p:nvSpPr>
          <p:spPr>
            <a:xfrm>
              <a:off x="0" y="0"/>
              <a:ext cx="812800" cy="489459"/>
            </a:xfrm>
            <a:custGeom>
              <a:avLst/>
              <a:gdLst/>
              <a:ahLst/>
              <a:cxnLst/>
              <a:rect l="l" t="t" r="r" b="b"/>
              <a:pathLst>
                <a:path w="812800" h="489459">
                  <a:moveTo>
                    <a:pt x="406400" y="0"/>
                  </a:moveTo>
                  <a:lnTo>
                    <a:pt x="812800" y="489459"/>
                  </a:lnTo>
                  <a:lnTo>
                    <a:pt x="0" y="48945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BD5CF"/>
            </a:solidFill>
          </p:spPr>
        </p:sp>
        <p:sp>
          <p:nvSpPr>
            <p:cNvPr id="10" name="TextBox 17">
              <a:extLst>
                <a:ext uri="{FF2B5EF4-FFF2-40B4-BE49-F238E27FC236}">
                  <a16:creationId xmlns:a16="http://schemas.microsoft.com/office/drawing/2014/main" id="{B342A8A1-4238-FAF9-EE5B-7171E2C0CCB2}"/>
                </a:ext>
              </a:extLst>
            </p:cNvPr>
            <p:cNvSpPr txBox="1"/>
            <p:nvPr/>
          </p:nvSpPr>
          <p:spPr>
            <a:xfrm>
              <a:off x="127000" y="36749"/>
              <a:ext cx="558800" cy="417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 b="1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11" name="TextBox 25">
            <a:extLst>
              <a:ext uri="{FF2B5EF4-FFF2-40B4-BE49-F238E27FC236}">
                <a16:creationId xmlns:a16="http://schemas.microsoft.com/office/drawing/2014/main" id="{9238E675-8800-43D5-B134-EADD1FA02CBF}"/>
              </a:ext>
            </a:extLst>
          </p:cNvPr>
          <p:cNvSpPr txBox="1"/>
          <p:nvPr userDrawn="1"/>
        </p:nvSpPr>
        <p:spPr>
          <a:xfrm>
            <a:off x="1293084" y="6029899"/>
            <a:ext cx="4820400" cy="3848400"/>
          </a:xfrm>
          <a:prstGeom prst="rect">
            <a:avLst/>
          </a:prstGeom>
          <a:ln w="38100">
            <a:solidFill>
              <a:srgbClr val="DBD5CF"/>
            </a:solidFill>
          </a:ln>
        </p:spPr>
        <p:txBody>
          <a:bodyPr lIns="0" tIns="180000" rIns="0" bIns="0" rtlCol="0" anchor="t">
            <a:noAutofit/>
          </a:bodyPr>
          <a:lstStyle/>
          <a:p>
            <a:pPr algn="ctr">
              <a:lnSpc>
                <a:spcPts val="5949"/>
              </a:lnSpc>
            </a:pPr>
            <a:endParaRPr lang="en-US" sz="3499" b="1" spc="629" dirty="0">
              <a:solidFill>
                <a:srgbClr val="241E17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0F9CB509-94A4-DC90-BD0F-6B1ECF7815F4}"/>
              </a:ext>
            </a:extLst>
          </p:cNvPr>
          <p:cNvSpPr txBox="1"/>
          <p:nvPr userDrawn="1"/>
        </p:nvSpPr>
        <p:spPr>
          <a:xfrm>
            <a:off x="6663341" y="5957168"/>
            <a:ext cx="4820400" cy="3848400"/>
          </a:xfrm>
          <a:prstGeom prst="rect">
            <a:avLst/>
          </a:prstGeom>
          <a:ln w="38100">
            <a:solidFill>
              <a:srgbClr val="DBD5CF"/>
            </a:solidFill>
          </a:ln>
        </p:spPr>
        <p:txBody>
          <a:bodyPr lIns="0" tIns="180000" rIns="0" bIns="0" rtlCol="0" anchor="t">
            <a:noAutofit/>
          </a:bodyPr>
          <a:lstStyle/>
          <a:p>
            <a:pPr algn="ctr">
              <a:lnSpc>
                <a:spcPts val="5949"/>
              </a:lnSpc>
            </a:pPr>
            <a:endParaRPr lang="en-US" sz="3499" b="1" spc="629" dirty="0">
              <a:solidFill>
                <a:srgbClr val="241E17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920D5184-3FE1-15FA-8BAA-6A7FF8D28F66}"/>
              </a:ext>
            </a:extLst>
          </p:cNvPr>
          <p:cNvSpPr txBox="1"/>
          <p:nvPr userDrawn="1"/>
        </p:nvSpPr>
        <p:spPr>
          <a:xfrm>
            <a:off x="12033598" y="5978764"/>
            <a:ext cx="4820400" cy="3848400"/>
          </a:xfrm>
          <a:prstGeom prst="rect">
            <a:avLst/>
          </a:prstGeom>
          <a:ln w="38100">
            <a:solidFill>
              <a:srgbClr val="DBD5CF"/>
            </a:solidFill>
          </a:ln>
        </p:spPr>
        <p:txBody>
          <a:bodyPr lIns="0" tIns="180000" rIns="0" bIns="0" rtlCol="0" anchor="t">
            <a:noAutofit/>
          </a:bodyPr>
          <a:lstStyle/>
          <a:p>
            <a:pPr algn="ctr">
              <a:lnSpc>
                <a:spcPts val="5949"/>
              </a:lnSpc>
            </a:pPr>
            <a:endParaRPr lang="en-US" sz="3499" b="1" spc="629" dirty="0">
              <a:solidFill>
                <a:srgbClr val="241E17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2CC0565-AFD3-0D0A-1577-8918D442E566}"/>
              </a:ext>
            </a:extLst>
          </p:cNvPr>
          <p:cNvSpPr txBox="1"/>
          <p:nvPr userDrawn="1"/>
        </p:nvSpPr>
        <p:spPr>
          <a:xfrm>
            <a:off x="16920937" y="35441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游明朝" panose="02020400000000000000" pitchFamily="18" charset="-128"/>
                <a:ea typeface="游明朝" panose="02020400000000000000" pitchFamily="18" charset="-128"/>
              </a:rPr>
              <a:t>Page</a:t>
            </a:r>
            <a:fld id="{E134076E-5A2B-4C84-8B9F-990E5FF296E5}" type="slidenum">
              <a:rPr kumimoji="1" lang="en-US" altLang="ja-JP" sz="2400" smtClean="0">
                <a:latin typeface="游明朝" panose="02020400000000000000" pitchFamily="18" charset="-128"/>
                <a:ea typeface="游明朝" panose="02020400000000000000" pitchFamily="18" charset="-128"/>
              </a:rPr>
              <a:t>‹#›</a:t>
            </a:fld>
            <a:endParaRPr kumimoji="1" lang="ja-JP" altLang="en-US" sz="24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9238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00F6266B-5F8C-9BD2-EA4F-9DAEB7B648D7}"/>
              </a:ext>
            </a:extLst>
          </p:cNvPr>
          <p:cNvSpPr/>
          <p:nvPr userDrawn="1"/>
        </p:nvSpPr>
        <p:spPr>
          <a:xfrm>
            <a:off x="0" y="1238250"/>
            <a:ext cx="18288000" cy="0"/>
          </a:xfrm>
          <a:prstGeom prst="line">
            <a:avLst/>
          </a:prstGeom>
          <a:ln w="38100" cap="flat">
            <a:solidFill>
              <a:srgbClr val="AEA2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BE3EBD3A-5598-BEFC-BC0B-C0BD56612586}"/>
              </a:ext>
            </a:extLst>
          </p:cNvPr>
          <p:cNvSpPr txBox="1"/>
          <p:nvPr userDrawn="1"/>
        </p:nvSpPr>
        <p:spPr>
          <a:xfrm>
            <a:off x="402076" y="1710707"/>
            <a:ext cx="7758000" cy="736298"/>
          </a:xfrm>
          <a:prstGeom prst="roundRect">
            <a:avLst>
              <a:gd name="adj" fmla="val 11942"/>
            </a:avLst>
          </a:prstGeom>
          <a:solidFill>
            <a:srgbClr val="B6AAA2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5949"/>
              </a:lnSpc>
            </a:pPr>
            <a:endParaRPr lang="en-US" sz="3499" b="1" spc="629" dirty="0">
              <a:solidFill>
                <a:srgbClr val="241E17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5" name="TextBox 45">
            <a:extLst>
              <a:ext uri="{FF2B5EF4-FFF2-40B4-BE49-F238E27FC236}">
                <a16:creationId xmlns:a16="http://schemas.microsoft.com/office/drawing/2014/main" id="{68EE79B7-5F8D-E764-C8B8-C8F5D057A973}"/>
              </a:ext>
            </a:extLst>
          </p:cNvPr>
          <p:cNvSpPr txBox="1"/>
          <p:nvPr userDrawn="1"/>
        </p:nvSpPr>
        <p:spPr>
          <a:xfrm>
            <a:off x="480076" y="2909435"/>
            <a:ext cx="3715200" cy="3391200"/>
          </a:xfrm>
          <a:prstGeom prst="roundRect">
            <a:avLst>
              <a:gd name="adj" fmla="val 2752"/>
            </a:avLst>
          </a:prstGeom>
          <a:solidFill>
            <a:srgbClr val="F6F4F1"/>
          </a:solidFill>
        </p:spPr>
        <p:txBody>
          <a:bodyPr lIns="0" tIns="72000" rIns="0" bIns="0" rtlCol="0" anchor="t">
            <a:noAutofit/>
          </a:bodyPr>
          <a:lstStyle/>
          <a:p>
            <a:pPr marL="180000">
              <a:lnSpc>
                <a:spcPts val="4800"/>
              </a:lnSpc>
              <a:spcBef>
                <a:spcPct val="0"/>
              </a:spcBef>
            </a:pPr>
            <a:endParaRPr lang="en-US" sz="2400" b="1" spc="240" dirty="0">
              <a:solidFill>
                <a:srgbClr val="241E17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DAD82146-24B3-AB93-7FF4-2DD640E3C207}"/>
              </a:ext>
            </a:extLst>
          </p:cNvPr>
          <p:cNvSpPr txBox="1"/>
          <p:nvPr userDrawn="1"/>
        </p:nvSpPr>
        <p:spPr>
          <a:xfrm>
            <a:off x="10046517" y="1699356"/>
            <a:ext cx="7758000" cy="736298"/>
          </a:xfrm>
          <a:prstGeom prst="roundRect">
            <a:avLst>
              <a:gd name="adj" fmla="val 11942"/>
            </a:avLst>
          </a:prstGeom>
          <a:solidFill>
            <a:srgbClr val="B6AAA2"/>
          </a:solidFill>
          <a:ln>
            <a:noFill/>
          </a:ln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5949"/>
              </a:lnSpc>
            </a:pPr>
            <a:endParaRPr lang="en-US" sz="3499" b="1" spc="629" dirty="0">
              <a:solidFill>
                <a:srgbClr val="241E17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7" name="TextBox 45">
            <a:extLst>
              <a:ext uri="{FF2B5EF4-FFF2-40B4-BE49-F238E27FC236}">
                <a16:creationId xmlns:a16="http://schemas.microsoft.com/office/drawing/2014/main" id="{86F9DC9C-88C8-22E7-E383-B53C410DC175}"/>
              </a:ext>
            </a:extLst>
          </p:cNvPr>
          <p:cNvSpPr txBox="1"/>
          <p:nvPr userDrawn="1"/>
        </p:nvSpPr>
        <p:spPr>
          <a:xfrm>
            <a:off x="4434244" y="6479521"/>
            <a:ext cx="3715200" cy="3391200"/>
          </a:xfrm>
          <a:prstGeom prst="roundRect">
            <a:avLst>
              <a:gd name="adj" fmla="val 2752"/>
            </a:avLst>
          </a:prstGeom>
          <a:solidFill>
            <a:srgbClr val="F6F4F1"/>
          </a:solidFill>
        </p:spPr>
        <p:txBody>
          <a:bodyPr lIns="0" tIns="0" rIns="180000" bIns="0" rtlCol="0" anchor="t">
            <a:noAutofit/>
          </a:bodyPr>
          <a:lstStyle/>
          <a:p>
            <a:pPr algn="r">
              <a:lnSpc>
                <a:spcPts val="4800"/>
              </a:lnSpc>
            </a:pPr>
            <a:endParaRPr lang="en-US" altLang="ja-JP" sz="2400" b="1" spc="240" dirty="0">
              <a:solidFill>
                <a:srgbClr val="241E17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8" name="TextBox 45">
            <a:extLst>
              <a:ext uri="{FF2B5EF4-FFF2-40B4-BE49-F238E27FC236}">
                <a16:creationId xmlns:a16="http://schemas.microsoft.com/office/drawing/2014/main" id="{5ADBC245-BF43-EA59-D08A-5F6CD0200C59}"/>
              </a:ext>
            </a:extLst>
          </p:cNvPr>
          <p:cNvSpPr txBox="1"/>
          <p:nvPr userDrawn="1"/>
        </p:nvSpPr>
        <p:spPr>
          <a:xfrm>
            <a:off x="480076" y="6480000"/>
            <a:ext cx="3715200" cy="3391200"/>
          </a:xfrm>
          <a:prstGeom prst="roundRect">
            <a:avLst>
              <a:gd name="adj" fmla="val 2752"/>
            </a:avLst>
          </a:prstGeom>
          <a:solidFill>
            <a:srgbClr val="F6F4F1"/>
          </a:solidFill>
        </p:spPr>
        <p:txBody>
          <a:bodyPr lIns="0" tIns="0" rIns="0" bIns="0" rtlCol="0" anchor="t">
            <a:noAutofit/>
          </a:bodyPr>
          <a:lstStyle/>
          <a:p>
            <a:pPr marL="180000">
              <a:lnSpc>
                <a:spcPts val="4800"/>
              </a:lnSpc>
              <a:spcBef>
                <a:spcPct val="0"/>
              </a:spcBef>
            </a:pPr>
            <a:endParaRPr lang="en-US" altLang="ja-JP" sz="2400" b="1" spc="240" dirty="0">
              <a:solidFill>
                <a:srgbClr val="241E17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9" name="TextBox 45">
            <a:extLst>
              <a:ext uri="{FF2B5EF4-FFF2-40B4-BE49-F238E27FC236}">
                <a16:creationId xmlns:a16="http://schemas.microsoft.com/office/drawing/2014/main" id="{CA35B4CD-CE07-1D0B-2C15-9EFE6DD27645}"/>
              </a:ext>
            </a:extLst>
          </p:cNvPr>
          <p:cNvSpPr txBox="1"/>
          <p:nvPr userDrawn="1"/>
        </p:nvSpPr>
        <p:spPr>
          <a:xfrm>
            <a:off x="4434244" y="2948768"/>
            <a:ext cx="3715200" cy="3391200"/>
          </a:xfrm>
          <a:prstGeom prst="roundRect">
            <a:avLst>
              <a:gd name="adj" fmla="val 2752"/>
            </a:avLst>
          </a:prstGeom>
          <a:solidFill>
            <a:srgbClr val="F6F4F1"/>
          </a:solidFill>
        </p:spPr>
        <p:txBody>
          <a:bodyPr lIns="144000" tIns="72000" rIns="144000" bIns="0" rtlCol="0" anchor="t">
            <a:noAutofit/>
          </a:bodyPr>
          <a:lstStyle/>
          <a:p>
            <a:pPr algn="r">
              <a:lnSpc>
                <a:spcPts val="4800"/>
              </a:lnSpc>
              <a:spcBef>
                <a:spcPct val="0"/>
              </a:spcBef>
            </a:pPr>
            <a:endParaRPr lang="en-US" sz="2400" b="1" spc="240" dirty="0">
              <a:solidFill>
                <a:srgbClr val="241E17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0" name="TextBox 45">
            <a:extLst>
              <a:ext uri="{FF2B5EF4-FFF2-40B4-BE49-F238E27FC236}">
                <a16:creationId xmlns:a16="http://schemas.microsoft.com/office/drawing/2014/main" id="{384A52D3-55EF-7959-1C5D-A73C6A0C5A62}"/>
              </a:ext>
            </a:extLst>
          </p:cNvPr>
          <p:cNvSpPr txBox="1"/>
          <p:nvPr userDrawn="1"/>
        </p:nvSpPr>
        <p:spPr>
          <a:xfrm>
            <a:off x="10099555" y="2847319"/>
            <a:ext cx="3715200" cy="3391200"/>
          </a:xfrm>
          <a:prstGeom prst="roundRect">
            <a:avLst>
              <a:gd name="adj" fmla="val 2752"/>
            </a:avLst>
          </a:prstGeom>
          <a:solidFill>
            <a:srgbClr val="F6F4F1"/>
          </a:solidFill>
        </p:spPr>
        <p:txBody>
          <a:bodyPr lIns="180000" tIns="0" rIns="0" bIns="0" rtlCol="0" anchor="t">
            <a:noAutofit/>
          </a:bodyPr>
          <a:lstStyle/>
          <a:p>
            <a:pPr>
              <a:lnSpc>
                <a:spcPts val="4800"/>
              </a:lnSpc>
              <a:spcBef>
                <a:spcPct val="0"/>
              </a:spcBef>
            </a:pPr>
            <a:endParaRPr lang="en-US" altLang="ja-JP" sz="2400" b="1" spc="240" dirty="0">
              <a:solidFill>
                <a:srgbClr val="241E17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1" name="TextBox 45">
            <a:extLst>
              <a:ext uri="{FF2B5EF4-FFF2-40B4-BE49-F238E27FC236}">
                <a16:creationId xmlns:a16="http://schemas.microsoft.com/office/drawing/2014/main" id="{7381EBFB-F5C0-75FF-0EE7-7F5F3C23D63F}"/>
              </a:ext>
            </a:extLst>
          </p:cNvPr>
          <p:cNvSpPr txBox="1"/>
          <p:nvPr userDrawn="1"/>
        </p:nvSpPr>
        <p:spPr>
          <a:xfrm>
            <a:off x="14089317" y="2834233"/>
            <a:ext cx="3715200" cy="3391200"/>
          </a:xfrm>
          <a:prstGeom prst="roundRect">
            <a:avLst>
              <a:gd name="adj" fmla="val 2752"/>
            </a:avLst>
          </a:prstGeom>
          <a:solidFill>
            <a:srgbClr val="F6F4F1"/>
          </a:solidFill>
        </p:spPr>
        <p:txBody>
          <a:bodyPr lIns="0" tIns="0" rIns="180000" bIns="0" rtlCol="0" anchor="t">
            <a:noAutofit/>
          </a:bodyPr>
          <a:lstStyle/>
          <a:p>
            <a:pPr algn="r">
              <a:lnSpc>
                <a:spcPts val="4800"/>
              </a:lnSpc>
              <a:spcBef>
                <a:spcPct val="0"/>
              </a:spcBef>
            </a:pPr>
            <a:endParaRPr lang="en-US" altLang="ja-JP" sz="2400" b="1" spc="240" dirty="0">
              <a:solidFill>
                <a:srgbClr val="241E17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2" name="TextBox 45">
            <a:extLst>
              <a:ext uri="{FF2B5EF4-FFF2-40B4-BE49-F238E27FC236}">
                <a16:creationId xmlns:a16="http://schemas.microsoft.com/office/drawing/2014/main" id="{38B83DC7-C551-6B84-FA49-3F1919800221}"/>
              </a:ext>
            </a:extLst>
          </p:cNvPr>
          <p:cNvSpPr txBox="1"/>
          <p:nvPr userDrawn="1"/>
        </p:nvSpPr>
        <p:spPr>
          <a:xfrm>
            <a:off x="14092724" y="6480000"/>
            <a:ext cx="3715200" cy="3391200"/>
          </a:xfrm>
          <a:prstGeom prst="roundRect">
            <a:avLst>
              <a:gd name="adj" fmla="val 2752"/>
            </a:avLst>
          </a:prstGeom>
          <a:solidFill>
            <a:srgbClr val="F6F4F1"/>
          </a:solidFill>
        </p:spPr>
        <p:txBody>
          <a:bodyPr lIns="0" tIns="324000" rIns="180000" bIns="0" rtlCol="0" anchor="t">
            <a:noAutofit/>
          </a:bodyPr>
          <a:lstStyle/>
          <a:p>
            <a:pPr algn="r">
              <a:lnSpc>
                <a:spcPts val="4800"/>
              </a:lnSpc>
            </a:pPr>
            <a:endParaRPr lang="en-US" altLang="ja-JP" sz="2400" b="1" spc="240" dirty="0">
              <a:solidFill>
                <a:srgbClr val="241E17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3" name="TextBox 45">
            <a:extLst>
              <a:ext uri="{FF2B5EF4-FFF2-40B4-BE49-F238E27FC236}">
                <a16:creationId xmlns:a16="http://schemas.microsoft.com/office/drawing/2014/main" id="{BD7895F7-C6DA-C943-9140-3724B1710105}"/>
              </a:ext>
            </a:extLst>
          </p:cNvPr>
          <p:cNvSpPr txBox="1"/>
          <p:nvPr userDrawn="1"/>
        </p:nvSpPr>
        <p:spPr>
          <a:xfrm>
            <a:off x="10099555" y="6480000"/>
            <a:ext cx="3715200" cy="3391200"/>
          </a:xfrm>
          <a:prstGeom prst="roundRect">
            <a:avLst>
              <a:gd name="adj" fmla="val 2752"/>
            </a:avLst>
          </a:prstGeom>
          <a:solidFill>
            <a:srgbClr val="F6F4F1"/>
          </a:solidFill>
        </p:spPr>
        <p:txBody>
          <a:bodyPr lIns="180000" tIns="252000" rIns="72000" bIns="0" rtlCol="0" anchor="t">
            <a:noAutofit/>
          </a:bodyPr>
          <a:lstStyle/>
          <a:p>
            <a:pPr>
              <a:lnSpc>
                <a:spcPts val="4800"/>
              </a:lnSpc>
            </a:pPr>
            <a:endParaRPr lang="en-US" altLang="ja-JP" sz="2400" b="1" spc="240" dirty="0">
              <a:solidFill>
                <a:srgbClr val="241E17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24" name="Group 19">
            <a:extLst>
              <a:ext uri="{FF2B5EF4-FFF2-40B4-BE49-F238E27FC236}">
                <a16:creationId xmlns:a16="http://schemas.microsoft.com/office/drawing/2014/main" id="{69BA7000-9E3C-17F3-FBE7-C8A32334E297}"/>
              </a:ext>
            </a:extLst>
          </p:cNvPr>
          <p:cNvGrpSpPr/>
          <p:nvPr userDrawn="1"/>
        </p:nvGrpSpPr>
        <p:grpSpPr>
          <a:xfrm>
            <a:off x="2939906" y="4769004"/>
            <a:ext cx="2912869" cy="2912858"/>
            <a:chOff x="0" y="0"/>
            <a:chExt cx="6350000" cy="6349975"/>
          </a:xfrm>
        </p:grpSpPr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A0C9015A-D1BE-E331-6FD7-53D36C9011C6}"/>
                </a:ext>
              </a:extLst>
            </p:cNvPr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>
                <a:alphaModFix amt="90000"/>
              </a:blip>
              <a:stretch>
                <a:fillRect l="-16644" r="-140700" b="-25790"/>
              </a:stretch>
            </a:blipFill>
          </p:spPr>
        </p:sp>
      </p:grpSp>
      <p:grpSp>
        <p:nvGrpSpPr>
          <p:cNvPr id="26" name="Group 41">
            <a:extLst>
              <a:ext uri="{FF2B5EF4-FFF2-40B4-BE49-F238E27FC236}">
                <a16:creationId xmlns:a16="http://schemas.microsoft.com/office/drawing/2014/main" id="{255A0C11-C7E0-B31E-E7E8-48D997A05DB0}"/>
              </a:ext>
            </a:extLst>
          </p:cNvPr>
          <p:cNvGrpSpPr/>
          <p:nvPr userDrawn="1"/>
        </p:nvGrpSpPr>
        <p:grpSpPr>
          <a:xfrm>
            <a:off x="12469083" y="4769004"/>
            <a:ext cx="2912869" cy="2912858"/>
            <a:chOff x="0" y="0"/>
            <a:chExt cx="6350000" cy="6349975"/>
          </a:xfrm>
        </p:grpSpPr>
        <p:sp>
          <p:nvSpPr>
            <p:cNvPr id="27" name="Freeform 42">
              <a:extLst>
                <a:ext uri="{FF2B5EF4-FFF2-40B4-BE49-F238E27FC236}">
                  <a16:creationId xmlns:a16="http://schemas.microsoft.com/office/drawing/2014/main" id="{01F67BF9-2AD4-BC54-86C6-50D2AC429A1C}"/>
                </a:ext>
              </a:extLst>
            </p:cNvPr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>
                <a:alphaModFix amt="90000"/>
              </a:blip>
              <a:stretch>
                <a:fillRect l="-156829" r="-24918" b="-37718"/>
              </a:stretch>
            </a:blipFill>
          </p:spPr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7C770F-82A1-1300-ADC0-03E1B874BCD4}"/>
              </a:ext>
            </a:extLst>
          </p:cNvPr>
          <p:cNvSpPr txBox="1"/>
          <p:nvPr userDrawn="1"/>
        </p:nvSpPr>
        <p:spPr>
          <a:xfrm>
            <a:off x="16920937" y="35441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游明朝" panose="02020400000000000000" pitchFamily="18" charset="-128"/>
                <a:ea typeface="游明朝" panose="02020400000000000000" pitchFamily="18" charset="-128"/>
              </a:rPr>
              <a:t>Page</a:t>
            </a:r>
            <a:fld id="{E134076E-5A2B-4C84-8B9F-990E5FF296E5}" type="slidenum">
              <a:rPr kumimoji="1" lang="en-US" altLang="ja-JP" sz="2400" smtClean="0">
                <a:latin typeface="游明朝" panose="02020400000000000000" pitchFamily="18" charset="-128"/>
                <a:ea typeface="游明朝" panose="02020400000000000000" pitchFamily="18" charset="-128"/>
              </a:rPr>
              <a:t>‹#›</a:t>
            </a:fld>
            <a:endParaRPr kumimoji="1" lang="ja-JP" altLang="en-US" sz="24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720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7A42-6283-483D-80D8-056745A0C57D}" type="datetime1">
              <a:rPr lang="en-US" altLang="ja-JP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ED4C46-5979-3AE7-E512-C655B25ACB6F}"/>
              </a:ext>
            </a:extLst>
          </p:cNvPr>
          <p:cNvSpPr txBox="1"/>
          <p:nvPr userDrawn="1"/>
        </p:nvSpPr>
        <p:spPr>
          <a:xfrm>
            <a:off x="16920937" y="35441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游明朝" panose="02020400000000000000" pitchFamily="18" charset="-128"/>
                <a:ea typeface="游明朝" panose="02020400000000000000" pitchFamily="18" charset="-128"/>
              </a:rPr>
              <a:t>Page</a:t>
            </a:r>
            <a:fld id="{E134076E-5A2B-4C84-8B9F-990E5FF296E5}" type="slidenum">
              <a:rPr kumimoji="1" lang="en-US" altLang="ja-JP" sz="2400" smtClean="0">
                <a:latin typeface="游明朝" panose="02020400000000000000" pitchFamily="18" charset="-128"/>
                <a:ea typeface="游明朝" panose="02020400000000000000" pitchFamily="18" charset="-128"/>
              </a:rPr>
              <a:t>‹#›</a:t>
            </a:fld>
            <a:endParaRPr kumimoji="1" lang="ja-JP" altLang="en-US" sz="24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0037-E152-4DA9-97CC-F0AA3185B07F}" type="datetime1">
              <a:rPr lang="en-US" altLang="ja-JP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50531F-683B-6299-0029-8B7F31BE1397}"/>
              </a:ext>
            </a:extLst>
          </p:cNvPr>
          <p:cNvSpPr txBox="1"/>
          <p:nvPr userDrawn="1"/>
        </p:nvSpPr>
        <p:spPr>
          <a:xfrm>
            <a:off x="16920937" y="35441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游明朝" panose="02020400000000000000" pitchFamily="18" charset="-128"/>
                <a:ea typeface="游明朝" panose="02020400000000000000" pitchFamily="18" charset="-128"/>
              </a:rPr>
              <a:t>Page</a:t>
            </a:r>
            <a:fld id="{E134076E-5A2B-4C84-8B9F-990E5FF296E5}" type="slidenum">
              <a:rPr kumimoji="1" lang="en-US" altLang="ja-JP" sz="2400" smtClean="0">
                <a:latin typeface="游明朝" panose="02020400000000000000" pitchFamily="18" charset="-128"/>
                <a:ea typeface="游明朝" panose="02020400000000000000" pitchFamily="18" charset="-128"/>
              </a:rPr>
              <a:t>‹#›</a:t>
            </a:fld>
            <a:endParaRPr kumimoji="1" lang="ja-JP" altLang="en-US" sz="24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2813-2F1F-4386-861E-6B97D7272D26}" type="datetime1">
              <a:rPr lang="en-US" altLang="ja-JP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5EA1BB-C6EC-E831-4182-34B94EC9F333}"/>
              </a:ext>
            </a:extLst>
          </p:cNvPr>
          <p:cNvSpPr txBox="1"/>
          <p:nvPr userDrawn="1"/>
        </p:nvSpPr>
        <p:spPr>
          <a:xfrm>
            <a:off x="16920937" y="35441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游明朝" panose="02020400000000000000" pitchFamily="18" charset="-128"/>
                <a:ea typeface="游明朝" panose="02020400000000000000" pitchFamily="18" charset="-128"/>
              </a:rPr>
              <a:t>Page</a:t>
            </a:r>
            <a:fld id="{E134076E-5A2B-4C84-8B9F-990E5FF296E5}" type="slidenum">
              <a:rPr kumimoji="1" lang="en-US" altLang="ja-JP" sz="2400" smtClean="0">
                <a:latin typeface="游明朝" panose="02020400000000000000" pitchFamily="18" charset="-128"/>
                <a:ea typeface="游明朝" panose="02020400000000000000" pitchFamily="18" charset="-128"/>
              </a:rPr>
              <a:t>‹#›</a:t>
            </a:fld>
            <a:endParaRPr kumimoji="1" lang="ja-JP" altLang="en-US" sz="24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E14F-D17D-4568-9C23-3E94EE3A7F33}" type="datetime1">
              <a:rPr lang="en-US" altLang="ja-JP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A1E10A-9977-962E-F6C5-9D9DA2645222}"/>
              </a:ext>
            </a:extLst>
          </p:cNvPr>
          <p:cNvSpPr txBox="1"/>
          <p:nvPr userDrawn="1"/>
        </p:nvSpPr>
        <p:spPr>
          <a:xfrm>
            <a:off x="16920937" y="35441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游明朝" panose="02020400000000000000" pitchFamily="18" charset="-128"/>
                <a:ea typeface="游明朝" panose="02020400000000000000" pitchFamily="18" charset="-128"/>
              </a:rPr>
              <a:t>Page</a:t>
            </a:r>
            <a:fld id="{E134076E-5A2B-4C84-8B9F-990E5FF296E5}" type="slidenum">
              <a:rPr kumimoji="1" lang="en-US" altLang="ja-JP" sz="2400" smtClean="0">
                <a:latin typeface="游明朝" panose="02020400000000000000" pitchFamily="18" charset="-128"/>
                <a:ea typeface="游明朝" panose="02020400000000000000" pitchFamily="18" charset="-128"/>
              </a:rPr>
              <a:t>‹#›</a:t>
            </a:fld>
            <a:endParaRPr kumimoji="1" lang="ja-JP" altLang="en-US" sz="24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94D7-F0CF-4869-92F5-75378C4EF7A7}" type="datetime1">
              <a:rPr lang="en-US" altLang="ja-JP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DA1CAFF-1838-FF39-03BA-5FBD552FA5B7}"/>
              </a:ext>
            </a:extLst>
          </p:cNvPr>
          <p:cNvSpPr txBox="1"/>
          <p:nvPr userDrawn="1"/>
        </p:nvSpPr>
        <p:spPr>
          <a:xfrm>
            <a:off x="16920937" y="35441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游明朝" panose="02020400000000000000" pitchFamily="18" charset="-128"/>
                <a:ea typeface="游明朝" panose="02020400000000000000" pitchFamily="18" charset="-128"/>
              </a:rPr>
              <a:t>Page</a:t>
            </a:r>
            <a:fld id="{E134076E-5A2B-4C84-8B9F-990E5FF296E5}" type="slidenum">
              <a:rPr kumimoji="1" lang="en-US" altLang="ja-JP" sz="2400" smtClean="0">
                <a:latin typeface="游明朝" panose="02020400000000000000" pitchFamily="18" charset="-128"/>
                <a:ea typeface="游明朝" panose="02020400000000000000" pitchFamily="18" charset="-128"/>
              </a:rPr>
              <a:t>‹#›</a:t>
            </a:fld>
            <a:endParaRPr kumimoji="1" lang="ja-JP" altLang="en-US" sz="24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BA18-3265-449D-A607-185713355191}" type="datetime1">
              <a:rPr lang="en-US" altLang="ja-JP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3E3075-2989-3F4B-FE38-9D7BF0A8C505}"/>
              </a:ext>
            </a:extLst>
          </p:cNvPr>
          <p:cNvSpPr txBox="1"/>
          <p:nvPr userDrawn="1"/>
        </p:nvSpPr>
        <p:spPr>
          <a:xfrm>
            <a:off x="16920937" y="35441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游明朝" panose="02020400000000000000" pitchFamily="18" charset="-128"/>
                <a:ea typeface="游明朝" panose="02020400000000000000" pitchFamily="18" charset="-128"/>
              </a:rPr>
              <a:t>Page</a:t>
            </a:r>
            <a:fld id="{E134076E-5A2B-4C84-8B9F-990E5FF296E5}" type="slidenum">
              <a:rPr kumimoji="1" lang="en-US" altLang="ja-JP" sz="2400" smtClean="0">
                <a:latin typeface="游明朝" panose="02020400000000000000" pitchFamily="18" charset="-128"/>
                <a:ea typeface="游明朝" panose="02020400000000000000" pitchFamily="18" charset="-128"/>
              </a:rPr>
              <a:t>‹#›</a:t>
            </a:fld>
            <a:endParaRPr kumimoji="1" lang="ja-JP" altLang="en-US" sz="24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4DB6-7A5C-4CC9-9F90-B1B2DB4C0C4E}" type="datetime1">
              <a:rPr lang="en-US" altLang="ja-JP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BC4346-2238-BD19-C0B8-7E3851A92347}"/>
              </a:ext>
            </a:extLst>
          </p:cNvPr>
          <p:cNvSpPr txBox="1"/>
          <p:nvPr userDrawn="1"/>
        </p:nvSpPr>
        <p:spPr>
          <a:xfrm>
            <a:off x="16920937" y="35441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游明朝" panose="02020400000000000000" pitchFamily="18" charset="-128"/>
                <a:ea typeface="游明朝" panose="02020400000000000000" pitchFamily="18" charset="-128"/>
              </a:rPr>
              <a:t>Page</a:t>
            </a:r>
            <a:fld id="{E134076E-5A2B-4C84-8B9F-990E5FF296E5}" type="slidenum">
              <a:rPr kumimoji="1" lang="en-US" altLang="ja-JP" sz="2400" smtClean="0">
                <a:latin typeface="游明朝" panose="02020400000000000000" pitchFamily="18" charset="-128"/>
                <a:ea typeface="游明朝" panose="02020400000000000000" pitchFamily="18" charset="-128"/>
              </a:rPr>
              <a:t>‹#›</a:t>
            </a:fld>
            <a:endParaRPr kumimoji="1" lang="ja-JP" altLang="en-US" sz="24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15A0-A081-4007-94EA-C732BDF0219E}" type="datetime1">
              <a:rPr lang="en-US" altLang="ja-JP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6D30D0-BCB6-44CE-FB88-C6AA50C54075}"/>
              </a:ext>
            </a:extLst>
          </p:cNvPr>
          <p:cNvSpPr txBox="1"/>
          <p:nvPr userDrawn="1"/>
        </p:nvSpPr>
        <p:spPr>
          <a:xfrm>
            <a:off x="16920937" y="35441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游明朝" panose="02020400000000000000" pitchFamily="18" charset="-128"/>
                <a:ea typeface="游明朝" panose="02020400000000000000" pitchFamily="18" charset="-128"/>
              </a:rPr>
              <a:t>Page</a:t>
            </a:r>
            <a:fld id="{E134076E-5A2B-4C84-8B9F-990E5FF296E5}" type="slidenum">
              <a:rPr kumimoji="1" lang="en-US" altLang="ja-JP" sz="2400" smtClean="0">
                <a:latin typeface="游明朝" panose="02020400000000000000" pitchFamily="18" charset="-128"/>
                <a:ea typeface="游明朝" panose="02020400000000000000" pitchFamily="18" charset="-128"/>
              </a:rPr>
              <a:t>‹#›</a:t>
            </a:fld>
            <a:endParaRPr kumimoji="1" lang="ja-JP" altLang="en-US" sz="24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7599-AABB-4597-9B45-29EB56D9CF49}" type="datetime1">
              <a:rPr lang="en-US" altLang="ja-JP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1" r:id="rId14"/>
    <p:sldLayoutId id="2147483680" r:id="rId15"/>
    <p:sldLayoutId id="2147483681" r:id="rId16"/>
    <p:sldLayoutId id="2147483679" r:id="rId17"/>
    <p:sldLayoutId id="2147483666" r:id="rId18"/>
    <p:sldLayoutId id="2147483667" r:id="rId1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0981EC1E-0187-EC5A-C5BC-CD939883E366}"/>
              </a:ext>
            </a:extLst>
          </p:cNvPr>
          <p:cNvSpPr txBox="1"/>
          <p:nvPr/>
        </p:nvSpPr>
        <p:spPr>
          <a:xfrm>
            <a:off x="936171" y="1185794"/>
            <a:ext cx="7380514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39"/>
              </a:lnSpc>
            </a:pPr>
            <a:r>
              <a:rPr lang="en-US" sz="7199" dirty="0">
                <a:solidFill>
                  <a:srgbClr val="B6AAA2"/>
                </a:solidFill>
                <a:latin typeface="Kunstler Script" panose="030304020206070D0D06" pitchFamily="66" charset="0"/>
              </a:rPr>
              <a:t>Future Design</a:t>
            </a:r>
            <a:r>
              <a:rPr lang="ja-JP" altLang="en-US" sz="7199" dirty="0">
                <a:solidFill>
                  <a:srgbClr val="B6AAA2"/>
                </a:solidFill>
                <a:latin typeface="Kunstler Script" panose="030304020206070D0D06" pitchFamily="66" charset="0"/>
              </a:rPr>
              <a:t> </a:t>
            </a:r>
            <a:r>
              <a:rPr lang="en-US" altLang="ja-JP" sz="7199" dirty="0">
                <a:solidFill>
                  <a:srgbClr val="B6AAA2"/>
                </a:solidFill>
                <a:latin typeface="Kunstler Script" panose="030304020206070D0D06" pitchFamily="66" charset="0"/>
              </a:rPr>
              <a:t>Workshop</a:t>
            </a:r>
            <a:endParaRPr lang="en-US" sz="7199" dirty="0">
              <a:solidFill>
                <a:srgbClr val="B6AAA2"/>
              </a:solidFill>
              <a:latin typeface="Kunstler Script" panose="030304020206070D0D06" pitchFamily="66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C7EE2A4F-3690-74B9-C433-CE80993EC306}"/>
              </a:ext>
            </a:extLst>
          </p:cNvPr>
          <p:cNvSpPr/>
          <p:nvPr/>
        </p:nvSpPr>
        <p:spPr>
          <a:xfrm>
            <a:off x="936171" y="6134100"/>
            <a:ext cx="7638613" cy="19053"/>
          </a:xfrm>
          <a:prstGeom prst="line">
            <a:avLst/>
          </a:prstGeom>
          <a:ln w="38100" cap="flat">
            <a:solidFill>
              <a:srgbClr val="AEA2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B0CD806-27B2-BA63-5B2C-38AC689D2CF9}"/>
              </a:ext>
            </a:extLst>
          </p:cNvPr>
          <p:cNvSpPr txBox="1"/>
          <p:nvPr/>
        </p:nvSpPr>
        <p:spPr>
          <a:xfrm>
            <a:off x="381000" y="3009900"/>
            <a:ext cx="8229599" cy="2436564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altLang="ja-JP" sz="80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Eras Demi ITC" panose="020B0805030504020804" pitchFamily="34" charset="0"/>
                <a:cs typeface="Segoe UI" panose="020B0502040204020203" pitchFamily="34" charset="0"/>
              </a:rPr>
              <a:t>Future Design Workshop</a:t>
            </a:r>
            <a:endParaRPr lang="en-US" sz="8000" b="1" spc="1008" dirty="0">
              <a:solidFill>
                <a:srgbClr val="241E17"/>
              </a:solidFill>
              <a:latin typeface="Eras Demi ITC" panose="020B0805030504020804" pitchFamily="34" charset="0"/>
              <a:ea typeface="游明朝" panose="02020400000000000000" pitchFamily="18" charset="-128"/>
              <a:cs typeface="Segoe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146AEB-A992-3674-5DDD-26C5FA25C958}"/>
              </a:ext>
            </a:extLst>
          </p:cNvPr>
          <p:cNvSpPr txBox="1"/>
          <p:nvPr/>
        </p:nvSpPr>
        <p:spPr>
          <a:xfrm>
            <a:off x="2438400" y="75057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(</a:t>
            </a:r>
            <a:r>
              <a:rPr kumimoji="1" lang="en-US" altLang="ja-JP" sz="3600" b="1" dirty="0">
                <a:highlight>
                  <a:srgbClr val="FFFF00"/>
                </a:highlight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Your Name Here)</a:t>
            </a:r>
            <a:endParaRPr kumimoji="1" lang="ja-JP" altLang="en-US" sz="3600" dirty="0">
              <a:latin typeface="Eras Demi ITC" panose="020B0805030504020804" pitchFamily="34" charset="0"/>
              <a:cs typeface="Segoe UI" panose="020B0502040204020203" pitchFamily="34" charset="0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E5D64D0D-410B-6805-3622-7486572A33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5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A471C02A-69D8-DB29-8BB9-2B1C2124D66D}"/>
              </a:ext>
            </a:extLst>
          </p:cNvPr>
          <p:cNvSpPr/>
          <p:nvPr/>
        </p:nvSpPr>
        <p:spPr>
          <a:xfrm>
            <a:off x="686608" y="2476500"/>
            <a:ext cx="8457392" cy="6419386"/>
          </a:xfrm>
          <a:custGeom>
            <a:avLst/>
            <a:gdLst/>
            <a:ahLst/>
            <a:cxnLst/>
            <a:rect l="l" t="t" r="r" b="b"/>
            <a:pathLst>
              <a:path w="8457392" h="6419386">
                <a:moveTo>
                  <a:pt x="0" y="0"/>
                </a:moveTo>
                <a:lnTo>
                  <a:pt x="8457392" y="0"/>
                </a:lnTo>
                <a:lnTo>
                  <a:pt x="8457392" y="6419386"/>
                </a:lnTo>
                <a:lnTo>
                  <a:pt x="0" y="64193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610BBC9C-C7D9-C2B1-DE69-67A967C9BC4B}"/>
              </a:ext>
            </a:extLst>
          </p:cNvPr>
          <p:cNvSpPr/>
          <p:nvPr/>
        </p:nvSpPr>
        <p:spPr>
          <a:xfrm>
            <a:off x="0" y="1238250"/>
            <a:ext cx="18288000" cy="0"/>
          </a:xfrm>
          <a:prstGeom prst="line">
            <a:avLst/>
          </a:prstGeom>
          <a:ln w="38100" cap="flat">
            <a:solidFill>
              <a:srgbClr val="AEA2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683D847-AF33-7DEB-8281-5E7409CA1A75}"/>
              </a:ext>
            </a:extLst>
          </p:cNvPr>
          <p:cNvSpPr/>
          <p:nvPr/>
        </p:nvSpPr>
        <p:spPr>
          <a:xfrm>
            <a:off x="10055022" y="3619506"/>
            <a:ext cx="7851978" cy="2133594"/>
          </a:xfrm>
          <a:prstGeom prst="rect">
            <a:avLst/>
          </a:prstGeom>
          <a:solidFill>
            <a:srgbClr val="F6F4F1"/>
          </a:solidFill>
        </p:spPr>
        <p:txBody>
          <a:bodyPr wrap="square" lIns="360000" tIns="180000" rIns="360000" bIns="396000" anchor="ctr" anchorCtr="0">
            <a:noAutofit/>
          </a:bodyPr>
          <a:lstStyle/>
          <a:p>
            <a:r>
              <a:rPr lang="en-US" altLang="ja-JP" sz="48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Please form </a:t>
            </a:r>
            <a:r>
              <a:rPr lang="en-US" altLang="ja-JP" sz="4800" dirty="0">
                <a:solidFill>
                  <a:srgbClr val="FF0000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pairs</a:t>
            </a:r>
            <a:r>
              <a:rPr lang="en-US" altLang="ja-JP" sz="48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with </a:t>
            </a:r>
          </a:p>
          <a:p>
            <a:r>
              <a:rPr lang="en-US" altLang="ja-JP" sz="48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the person sitting next to you.</a:t>
            </a:r>
            <a:endParaRPr lang="ja-JP" altLang="en-US" sz="4800" dirty="0">
              <a:latin typeface="Eras Demi ITC" panose="020B08050305040208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BA3E8D6-9C3B-FCAA-9E5D-7489FF8E94E6}"/>
              </a:ext>
            </a:extLst>
          </p:cNvPr>
          <p:cNvSpPr/>
          <p:nvPr/>
        </p:nvSpPr>
        <p:spPr>
          <a:xfrm>
            <a:off x="10055022" y="6362700"/>
            <a:ext cx="7851978" cy="2514600"/>
          </a:xfrm>
          <a:prstGeom prst="rect">
            <a:avLst/>
          </a:prstGeom>
          <a:solidFill>
            <a:srgbClr val="F6F4F1"/>
          </a:solidFill>
        </p:spPr>
        <p:txBody>
          <a:bodyPr wrap="square" lIns="360000" tIns="72000" rIns="216000" bIns="324000">
            <a:noAutofit/>
          </a:bodyPr>
          <a:lstStyle/>
          <a:p>
            <a:r>
              <a:rPr lang="en-US" altLang="ja-JP" sz="48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If someone cannot find </a:t>
            </a:r>
          </a:p>
          <a:p>
            <a:r>
              <a:rPr lang="en-US" altLang="ja-JP" sz="48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a partner, it is also fine to form a group of </a:t>
            </a:r>
            <a:r>
              <a:rPr lang="en-US" altLang="ja-JP" sz="4800" dirty="0">
                <a:solidFill>
                  <a:srgbClr val="FF0000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three</a:t>
            </a:r>
            <a:r>
              <a:rPr lang="en-US" altLang="ja-JP" sz="48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.</a:t>
            </a:r>
          </a:p>
          <a:p>
            <a:endParaRPr lang="ja-JP" altLang="en-US" sz="4800" dirty="0">
              <a:latin typeface="Eras Demi ITC" panose="020B08050305040208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6D933670-FB86-D49B-B619-4FD958B61A86}"/>
              </a:ext>
            </a:extLst>
          </p:cNvPr>
          <p:cNvSpPr txBox="1"/>
          <p:nvPr/>
        </p:nvSpPr>
        <p:spPr>
          <a:xfrm>
            <a:off x="1524000" y="342900"/>
            <a:ext cx="6347009" cy="46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altLang="ja-JP" sz="2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Eras Demi ITC" panose="020B0805030504020804" pitchFamily="34" charset="0"/>
                <a:cs typeface="Arial" panose="020B0604020202020204" pitchFamily="34" charset="0"/>
              </a:rPr>
              <a:t>03. Group Formation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6FF3A8F-6CB1-893D-C8C3-5DD16E5A5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9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0E648B-D31F-187F-5CA9-D3145C579DD7}"/>
              </a:ext>
            </a:extLst>
          </p:cNvPr>
          <p:cNvSpPr txBox="1"/>
          <p:nvPr/>
        </p:nvSpPr>
        <p:spPr>
          <a:xfrm>
            <a:off x="1404000" y="712800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Eras Demi ITC" panose="020B0805030504020804" pitchFamily="34" charset="0"/>
                <a:cs typeface="Segoe UI" panose="020B0502040204020203" pitchFamily="34" charset="0"/>
              </a:rPr>
              <a:t>04. Past Design Discussion</a:t>
            </a:r>
            <a:endParaRPr kumimoji="1" lang="ja-JP" altLang="en-US" sz="4400" b="1" dirty="0">
              <a:latin typeface="Eras Demi ITC" panose="020B08050305040208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4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C1CBC67-2A8D-B394-5A56-BA4812F2B3CE}"/>
              </a:ext>
            </a:extLst>
          </p:cNvPr>
          <p:cNvSpPr/>
          <p:nvPr/>
        </p:nvSpPr>
        <p:spPr>
          <a:xfrm>
            <a:off x="0" y="1238250"/>
            <a:ext cx="18288000" cy="0"/>
          </a:xfrm>
          <a:prstGeom prst="line">
            <a:avLst/>
          </a:prstGeom>
          <a:ln w="38100" cap="flat">
            <a:solidFill>
              <a:srgbClr val="AEA29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64D4FCC5-44CC-6B14-B107-35B86C9BEDA1}"/>
              </a:ext>
            </a:extLst>
          </p:cNvPr>
          <p:cNvGrpSpPr/>
          <p:nvPr/>
        </p:nvGrpSpPr>
        <p:grpSpPr>
          <a:xfrm>
            <a:off x="379244" y="2632370"/>
            <a:ext cx="3844709" cy="6142036"/>
            <a:chOff x="0" y="0"/>
            <a:chExt cx="5126279" cy="8189381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C8CEC433-FD0E-ECC8-2BD0-45BAB9E30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9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rcRect l="20388" r="37880"/>
            <a:stretch>
              <a:fillRect/>
            </a:stretch>
          </p:blipFill>
          <p:spPr>
            <a:xfrm>
              <a:off x="0" y="0"/>
              <a:ext cx="5126279" cy="8189381"/>
            </a:xfrm>
            <a:prstGeom prst="rect">
              <a:avLst/>
            </a:prstGeom>
          </p:spPr>
        </p:pic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3D6B51CC-11C6-05C0-4E6C-ECBC7066FBBA}"/>
              </a:ext>
            </a:extLst>
          </p:cNvPr>
          <p:cNvSpPr txBox="1"/>
          <p:nvPr/>
        </p:nvSpPr>
        <p:spPr>
          <a:xfrm>
            <a:off x="1398496" y="370952"/>
            <a:ext cx="16171278" cy="46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kumimoji="1" lang="en-US" altLang="ja-JP" sz="2800" dirty="0">
                <a:latin typeface="Eras Demi ITC" panose="020B0805030504020804" pitchFamily="34" charset="0"/>
                <a:cs typeface="Segoe UI" panose="020B0502040204020203" pitchFamily="34" charset="0"/>
              </a:rPr>
              <a:t>04. Past Design Discussion</a:t>
            </a:r>
            <a:endParaRPr lang="en-US" sz="2799" spc="279" dirty="0">
              <a:solidFill>
                <a:srgbClr val="241E17"/>
              </a:solidFill>
              <a:latin typeface="Eras Demi ITC" panose="020B08050305040208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521F68D-3813-6C7D-18CD-4625121693E4}"/>
              </a:ext>
            </a:extLst>
          </p:cNvPr>
          <p:cNvSpPr/>
          <p:nvPr/>
        </p:nvSpPr>
        <p:spPr>
          <a:xfrm>
            <a:off x="4448210" y="2587161"/>
            <a:ext cx="13763590" cy="2810107"/>
          </a:xfrm>
          <a:prstGeom prst="rect">
            <a:avLst/>
          </a:prstGeom>
          <a:solidFill>
            <a:srgbClr val="F6F4F1"/>
          </a:solidFill>
        </p:spPr>
        <p:txBody>
          <a:bodyPr wrap="square" lIns="360000" tIns="216000" rIns="360000" bIns="216000">
            <a:noAutofit/>
          </a:bodyPr>
          <a:lstStyle/>
          <a:p>
            <a:r>
              <a:rPr lang="en-US" altLang="ja-JP" sz="40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Definition: To speculate on how the decisions of past generations have shaped today's society and to hypothetically design how today's society might differ if alternative decisions had been made.</a:t>
            </a:r>
            <a:endParaRPr lang="ja-JP" altLang="en-US" sz="4000" dirty="0">
              <a:latin typeface="Eras Demi ITC" panose="020B08050305040208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BD3C1CC-7FB4-BCAC-7CFB-F8283D11B6D3}"/>
              </a:ext>
            </a:extLst>
          </p:cNvPr>
          <p:cNvSpPr/>
          <p:nvPr/>
        </p:nvSpPr>
        <p:spPr>
          <a:xfrm>
            <a:off x="4492580" y="5459481"/>
            <a:ext cx="4209925" cy="3243600"/>
          </a:xfrm>
          <a:prstGeom prst="roundRect">
            <a:avLst>
              <a:gd name="adj" fmla="val 4411"/>
            </a:avLst>
          </a:prstGeom>
          <a:solidFill>
            <a:srgbClr val="F6F4F1"/>
          </a:solidFill>
        </p:spPr>
        <p:txBody>
          <a:bodyPr wrap="square" lIns="108000" tIns="144000" rIns="36000" bIns="144000">
            <a:noAutofit/>
          </a:bodyPr>
          <a:lstStyle/>
          <a:p>
            <a:r>
              <a:rPr lang="en-US" altLang="ja-JP" sz="3600" dirty="0">
                <a:highlight>
                  <a:srgbClr val="FFCC99"/>
                </a:highlight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Objective 1:</a:t>
            </a:r>
            <a:r>
              <a:rPr lang="en-US" altLang="ja-JP" sz="36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</a:p>
          <a:p>
            <a:r>
              <a:rPr lang="en-US" altLang="ja-JP" sz="32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To realize that we are </a:t>
            </a:r>
            <a:r>
              <a:rPr lang="en-US" altLang="ja-JP" sz="3200" dirty="0">
                <a:solidFill>
                  <a:srgbClr val="FF0000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the future people</a:t>
            </a:r>
            <a:r>
              <a:rPr lang="en-US" altLang="ja-JP" sz="32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from the perspective of past generations.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352FC5E-EF42-2F16-C8DB-477852BA7EEC}"/>
              </a:ext>
            </a:extLst>
          </p:cNvPr>
          <p:cNvSpPr/>
          <p:nvPr/>
        </p:nvSpPr>
        <p:spPr>
          <a:xfrm>
            <a:off x="13575998" y="5516615"/>
            <a:ext cx="4509192" cy="3243600"/>
          </a:xfrm>
          <a:prstGeom prst="roundRect">
            <a:avLst>
              <a:gd name="adj" fmla="val 4411"/>
            </a:avLst>
          </a:prstGeom>
          <a:solidFill>
            <a:srgbClr val="F6F4F1"/>
          </a:solidFill>
        </p:spPr>
        <p:txBody>
          <a:bodyPr wrap="square" lIns="108000" tIns="144000" rIns="36000" bIns="144000">
            <a:noAutofit/>
          </a:bodyPr>
          <a:lstStyle/>
          <a:p>
            <a:r>
              <a:rPr lang="en-US" altLang="ja-JP" sz="3600" dirty="0">
                <a:highlight>
                  <a:srgbClr val="FFCC99"/>
                </a:highlight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Objective 3:</a:t>
            </a:r>
            <a:r>
              <a:rPr lang="en-US" altLang="ja-JP" sz="36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</a:p>
          <a:p>
            <a:r>
              <a:rPr lang="en-US" altLang="ja-JP" sz="32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To practice smoothly transitioning into the role of imaginary future people.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AA00D0A8-5EBF-F9E9-A1EB-0690053E8A06}"/>
              </a:ext>
            </a:extLst>
          </p:cNvPr>
          <p:cNvSpPr/>
          <p:nvPr/>
        </p:nvSpPr>
        <p:spPr>
          <a:xfrm>
            <a:off x="9048875" y="5516615"/>
            <a:ext cx="4209925" cy="3243600"/>
          </a:xfrm>
          <a:prstGeom prst="roundRect">
            <a:avLst>
              <a:gd name="adj" fmla="val 4411"/>
            </a:avLst>
          </a:prstGeom>
          <a:solidFill>
            <a:srgbClr val="F6F4F1"/>
          </a:solidFill>
        </p:spPr>
        <p:txBody>
          <a:bodyPr wrap="square" lIns="108000" tIns="144000" rIns="36000" bIns="144000">
            <a:noAutofit/>
          </a:bodyPr>
          <a:lstStyle/>
          <a:p>
            <a:r>
              <a:rPr lang="en-US" altLang="ja-JP" sz="3600" dirty="0">
                <a:highlight>
                  <a:srgbClr val="FFCC99"/>
                </a:highlight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Objective 2:</a:t>
            </a:r>
            <a:r>
              <a:rPr lang="en-US" altLang="ja-JP" sz="36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</a:p>
          <a:p>
            <a:r>
              <a:rPr lang="en-US" altLang="ja-JP" sz="32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To cultivate the desire to become </a:t>
            </a:r>
            <a:r>
              <a:rPr lang="en-US" altLang="ja-JP" sz="3200" dirty="0">
                <a:solidFill>
                  <a:srgbClr val="FF0000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good ancestors.</a:t>
            </a:r>
            <a:r>
              <a:rPr lang="en-US" altLang="ja-JP" sz="3200" baseline="300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6)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04869BD-E004-BA10-A1EC-1666FFE72633}"/>
              </a:ext>
            </a:extLst>
          </p:cNvPr>
          <p:cNvSpPr txBox="1"/>
          <p:nvPr/>
        </p:nvSpPr>
        <p:spPr>
          <a:xfrm>
            <a:off x="2500120" y="9199029"/>
            <a:ext cx="1300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</a:rPr>
              <a:t>Now, let's actually experience Past Design!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B48057-A60A-1750-2930-FFE9212ECDFB}"/>
              </a:ext>
            </a:extLst>
          </p:cNvPr>
          <p:cNvSpPr txBox="1"/>
          <p:nvPr/>
        </p:nvSpPr>
        <p:spPr>
          <a:xfrm>
            <a:off x="6241873" y="1288956"/>
            <a:ext cx="10369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</a:rPr>
              <a:t>What is Past Design? </a:t>
            </a:r>
            <a:r>
              <a:rPr kumimoji="1" lang="en-US" altLang="ja-JP" sz="7200" baseline="30000" dirty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</a:rPr>
              <a:t>5)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7D1755-4EC6-F092-9627-F058E027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70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BCE25E4C-4A18-B13A-3BEC-BBFD9A2066D5}"/>
              </a:ext>
            </a:extLst>
          </p:cNvPr>
          <p:cNvGrpSpPr/>
          <p:nvPr/>
        </p:nvGrpSpPr>
        <p:grpSpPr>
          <a:xfrm>
            <a:off x="1398496" y="1676400"/>
            <a:ext cx="4801726" cy="1874872"/>
            <a:chOff x="0" y="0"/>
            <a:chExt cx="6402301" cy="2499829"/>
          </a:xfrm>
        </p:grpSpPr>
        <p:pic>
          <p:nvPicPr>
            <p:cNvPr id="3" name="Picture 19">
              <a:extLst>
                <a:ext uri="{FF2B5EF4-FFF2-40B4-BE49-F238E27FC236}">
                  <a16:creationId xmlns:a16="http://schemas.microsoft.com/office/drawing/2014/main" id="{CE3C975D-3CC1-7865-A12C-A4B4EFBE0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0903" r="30306" b="38277"/>
            <a:stretch>
              <a:fillRect/>
            </a:stretch>
          </p:blipFill>
          <p:spPr>
            <a:xfrm>
              <a:off x="0" y="0"/>
              <a:ext cx="6402301" cy="2499829"/>
            </a:xfrm>
            <a:prstGeom prst="rect">
              <a:avLst/>
            </a:prstGeom>
          </p:spPr>
        </p:pic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7A5C6A4-F19A-3C4E-B4B4-16BEF5E9BD0E}"/>
              </a:ext>
            </a:extLst>
          </p:cNvPr>
          <p:cNvGrpSpPr/>
          <p:nvPr/>
        </p:nvGrpSpPr>
        <p:grpSpPr>
          <a:xfrm>
            <a:off x="1408020" y="3444064"/>
            <a:ext cx="4801726" cy="1874872"/>
            <a:chOff x="0" y="0"/>
            <a:chExt cx="6402301" cy="2499829"/>
          </a:xfrm>
        </p:grpSpPr>
        <p:pic>
          <p:nvPicPr>
            <p:cNvPr id="5" name="Picture 21">
              <a:extLst>
                <a:ext uri="{FF2B5EF4-FFF2-40B4-BE49-F238E27FC236}">
                  <a16:creationId xmlns:a16="http://schemas.microsoft.com/office/drawing/2014/main" id="{92F08764-5DFB-5FDD-0EF6-8FCFC2227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0715" b="20715"/>
            <a:stretch>
              <a:fillRect/>
            </a:stretch>
          </p:blipFill>
          <p:spPr>
            <a:xfrm>
              <a:off x="0" y="0"/>
              <a:ext cx="6402301" cy="2499829"/>
            </a:xfrm>
            <a:prstGeom prst="rect">
              <a:avLst/>
            </a:prstGeom>
          </p:spPr>
        </p:pic>
      </p:grpSp>
      <p:grpSp>
        <p:nvGrpSpPr>
          <p:cNvPr id="6" name="Group 22">
            <a:extLst>
              <a:ext uri="{FF2B5EF4-FFF2-40B4-BE49-F238E27FC236}">
                <a16:creationId xmlns:a16="http://schemas.microsoft.com/office/drawing/2014/main" id="{F954ECCB-4C13-A7C9-79E1-805DEE62080B}"/>
              </a:ext>
            </a:extLst>
          </p:cNvPr>
          <p:cNvGrpSpPr/>
          <p:nvPr/>
        </p:nvGrpSpPr>
        <p:grpSpPr>
          <a:xfrm>
            <a:off x="6723546" y="1676400"/>
            <a:ext cx="4801726" cy="3749743"/>
            <a:chOff x="0" y="0"/>
            <a:chExt cx="6402301" cy="4999657"/>
          </a:xfrm>
        </p:grpSpPr>
        <p:pic>
          <p:nvPicPr>
            <p:cNvPr id="7" name="Picture 23">
              <a:extLst>
                <a:ext uri="{FF2B5EF4-FFF2-40B4-BE49-F238E27FC236}">
                  <a16:creationId xmlns:a16="http://schemas.microsoft.com/office/drawing/2014/main" id="{1C3BF317-1F47-75DE-99CC-5F10D35D0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0313" b="10313"/>
            <a:stretch>
              <a:fillRect/>
            </a:stretch>
          </p:blipFill>
          <p:spPr>
            <a:xfrm>
              <a:off x="0" y="0"/>
              <a:ext cx="6402301" cy="4999657"/>
            </a:xfrm>
            <a:prstGeom prst="rect">
              <a:avLst/>
            </a:prstGeom>
          </p:spPr>
        </p:pic>
      </p:grpSp>
      <p:grpSp>
        <p:nvGrpSpPr>
          <p:cNvPr id="11" name="Group 31">
            <a:extLst>
              <a:ext uri="{FF2B5EF4-FFF2-40B4-BE49-F238E27FC236}">
                <a16:creationId xmlns:a16="http://schemas.microsoft.com/office/drawing/2014/main" id="{DD6C8DA1-03AE-A9CE-2773-DD5B9BC4B39F}"/>
              </a:ext>
            </a:extLst>
          </p:cNvPr>
          <p:cNvGrpSpPr/>
          <p:nvPr/>
        </p:nvGrpSpPr>
        <p:grpSpPr>
          <a:xfrm>
            <a:off x="12087779" y="1706964"/>
            <a:ext cx="4801726" cy="3749743"/>
            <a:chOff x="0" y="0"/>
            <a:chExt cx="6402301" cy="4999657"/>
          </a:xfrm>
        </p:grpSpPr>
        <p:pic>
          <p:nvPicPr>
            <p:cNvPr id="12" name="Picture 32">
              <a:extLst>
                <a:ext uri="{FF2B5EF4-FFF2-40B4-BE49-F238E27FC236}">
                  <a16:creationId xmlns:a16="http://schemas.microsoft.com/office/drawing/2014/main" id="{D666A5CB-C240-AA30-5E59-2A4888F27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5000"/>
            </a:blip>
            <a:srcRect l="18703" r="18703"/>
            <a:stretch>
              <a:fillRect/>
            </a:stretch>
          </p:blipFill>
          <p:spPr>
            <a:xfrm>
              <a:off x="0" y="0"/>
              <a:ext cx="6402301" cy="4999657"/>
            </a:xfrm>
            <a:prstGeom prst="rect">
              <a:avLst/>
            </a:prstGeom>
          </p:spPr>
        </p:pic>
      </p:grpSp>
      <p:sp>
        <p:nvSpPr>
          <p:cNvPr id="16" name="TextBox 4">
            <a:extLst>
              <a:ext uri="{FF2B5EF4-FFF2-40B4-BE49-F238E27FC236}">
                <a16:creationId xmlns:a16="http://schemas.microsoft.com/office/drawing/2014/main" id="{B338C625-53EC-4425-0023-883BAA664F08}"/>
              </a:ext>
            </a:extLst>
          </p:cNvPr>
          <p:cNvSpPr txBox="1"/>
          <p:nvPr/>
        </p:nvSpPr>
        <p:spPr>
          <a:xfrm>
            <a:off x="1424999" y="339634"/>
            <a:ext cx="15491009" cy="46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kumimoji="1" lang="en-US" altLang="ja-JP" sz="2800" dirty="0">
                <a:latin typeface="Eras Demi ITC" panose="020B0805030504020804" pitchFamily="34" charset="0"/>
                <a:cs typeface="Segoe UI" panose="020B0502040204020203" pitchFamily="34" charset="0"/>
              </a:rPr>
              <a:t>04. Past Design Discussion</a:t>
            </a:r>
            <a:endParaRPr lang="en-US" sz="2799" spc="279" dirty="0">
              <a:solidFill>
                <a:srgbClr val="241E17"/>
              </a:solidFill>
              <a:latin typeface="Eras Demi ITC" panose="020B08050305040208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7325BD5-BDD7-03D5-C3E2-EBC4A9D680C0}"/>
              </a:ext>
            </a:extLst>
          </p:cNvPr>
          <p:cNvSpPr txBox="1"/>
          <p:nvPr/>
        </p:nvSpPr>
        <p:spPr>
          <a:xfrm>
            <a:off x="1575598" y="7353300"/>
            <a:ext cx="44665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Eras Demi ITC" panose="020B0805030504020804" pitchFamily="34" charset="0"/>
              </a:rPr>
              <a:t>Radio cassette players with record players</a:t>
            </a:r>
            <a:r>
              <a:rPr kumimoji="1" lang="en-US" altLang="ja-JP" sz="2800" dirty="0">
                <a:latin typeface="Eras Demi ITC" panose="020B0805030504020804" pitchFamily="34" charset="0"/>
              </a:rPr>
              <a:t>, which allowed recording records onto cassettes at home, became popular.</a:t>
            </a:r>
            <a:endParaRPr kumimoji="1" lang="ja-JP" altLang="en-US" sz="2800" dirty="0">
              <a:latin typeface="Eras Demi ITC" panose="020B08050305040208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15C0177-CD0F-4DC7-2F89-A27C393131DD}"/>
              </a:ext>
            </a:extLst>
          </p:cNvPr>
          <p:cNvSpPr txBox="1"/>
          <p:nvPr/>
        </p:nvSpPr>
        <p:spPr>
          <a:xfrm>
            <a:off x="12344698" y="7353298"/>
            <a:ext cx="4466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Eras Demi ITC" panose="020B0805030504020804" pitchFamily="34" charset="0"/>
              </a:rPr>
              <a:t>The rental record issue </a:t>
            </a:r>
            <a:r>
              <a:rPr kumimoji="1" lang="en-US" altLang="ja-JP" sz="2800" baseline="30000" dirty="0">
                <a:latin typeface="Eras Demi ITC" panose="020B0805030504020804" pitchFamily="34" charset="0"/>
              </a:rPr>
              <a:t>7) </a:t>
            </a:r>
            <a:r>
              <a:rPr kumimoji="1" lang="en-US" altLang="ja-JP" sz="2800" dirty="0">
                <a:latin typeface="Eras Demi ITC" panose="020B0805030504020804" pitchFamily="34" charset="0"/>
              </a:rPr>
              <a:t>, a conflict between record shops (and the music industry) and rental record shops, surfaced.</a:t>
            </a:r>
            <a:endParaRPr kumimoji="1" lang="ja-JP" altLang="en-US" sz="2800" dirty="0">
              <a:latin typeface="Eras Demi ITC" panose="020B08050305040208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76F9F41-DDAF-E842-FEFA-17A6AACF7464}"/>
              </a:ext>
            </a:extLst>
          </p:cNvPr>
          <p:cNvSpPr txBox="1"/>
          <p:nvPr/>
        </p:nvSpPr>
        <p:spPr>
          <a:xfrm>
            <a:off x="6861593" y="7353299"/>
            <a:ext cx="46636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Eras Demi ITC" panose="020B0805030504020804" pitchFamily="34" charset="0"/>
              </a:rPr>
              <a:t>Rental record shops </a:t>
            </a:r>
            <a:r>
              <a:rPr kumimoji="1" lang="en-US" altLang="ja-JP" sz="2800" dirty="0">
                <a:latin typeface="Eras Demi ITC" panose="020B0805030504020804" pitchFamily="34" charset="0"/>
              </a:rPr>
              <a:t>appeared, making it possible to rent records and record them onto cassettes at home.</a:t>
            </a:r>
            <a:endParaRPr kumimoji="1" lang="ja-JP" altLang="en-US" sz="2800" dirty="0">
              <a:latin typeface="Eras Demi ITC" panose="020B08050305040208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AC6B955-0D78-E216-D41F-6052914F6E03}"/>
              </a:ext>
            </a:extLst>
          </p:cNvPr>
          <p:cNvSpPr txBox="1"/>
          <p:nvPr/>
        </p:nvSpPr>
        <p:spPr>
          <a:xfrm>
            <a:off x="1311982" y="6023261"/>
            <a:ext cx="4678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Eras Demi ITC" panose="020B0805030504020804" pitchFamily="34" charset="0"/>
              </a:rPr>
              <a:t>Late 1970s</a:t>
            </a:r>
            <a:endParaRPr kumimoji="1" lang="ja-JP" altLang="en-US" sz="6000" dirty="0">
              <a:latin typeface="Eras Demi ITC" panose="020B08050305040208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29B2BA9-6C14-BB88-1A33-EDD9357269CC}"/>
              </a:ext>
            </a:extLst>
          </p:cNvPr>
          <p:cNvSpPr txBox="1"/>
          <p:nvPr/>
        </p:nvSpPr>
        <p:spPr>
          <a:xfrm>
            <a:off x="6750049" y="6048791"/>
            <a:ext cx="4678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Eras Demi ITC" panose="020B0805030504020804" pitchFamily="34" charset="0"/>
              </a:rPr>
              <a:t>1980</a:t>
            </a:r>
            <a:endParaRPr kumimoji="1" lang="ja-JP" altLang="en-US" sz="6000" dirty="0">
              <a:latin typeface="Eras Demi ITC" panose="020B08050305040208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415F989-677C-89BC-5BD4-9DEF842ABD62}"/>
              </a:ext>
            </a:extLst>
          </p:cNvPr>
          <p:cNvSpPr txBox="1"/>
          <p:nvPr/>
        </p:nvSpPr>
        <p:spPr>
          <a:xfrm>
            <a:off x="12161613" y="6023260"/>
            <a:ext cx="4678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Eras Demi ITC" panose="020B0805030504020804" pitchFamily="34" charset="0"/>
              </a:rPr>
              <a:t>Mid-1980s</a:t>
            </a:r>
          </a:p>
        </p:txBody>
      </p:sp>
    </p:spTree>
    <p:extLst>
      <p:ext uri="{BB962C8B-B14F-4D97-AF65-F5344CB8AC3E}">
        <p14:creationId xmlns:p14="http://schemas.microsoft.com/office/powerpoint/2010/main" val="410523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5EBD6A3-1295-806C-0189-BFFD84EE66E0}"/>
              </a:ext>
            </a:extLst>
          </p:cNvPr>
          <p:cNvSpPr txBox="1"/>
          <p:nvPr/>
        </p:nvSpPr>
        <p:spPr>
          <a:xfrm>
            <a:off x="556780" y="3180620"/>
            <a:ext cx="36116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Eras Demi ITC" panose="020B0805030504020804" pitchFamily="34" charset="0"/>
              </a:rPr>
              <a:t>We ensure that the royalties we pay are properly given to the creators of </a:t>
            </a:r>
          </a:p>
          <a:p>
            <a:r>
              <a:rPr kumimoji="1" lang="en-US" altLang="ja-JP" sz="2800" dirty="0">
                <a:latin typeface="Eras Demi ITC" panose="020B0805030504020804" pitchFamily="34" charset="0"/>
              </a:rPr>
              <a:t>the music.</a:t>
            </a:r>
            <a:endParaRPr kumimoji="1" lang="ja-JP" altLang="en-US" sz="2800" dirty="0">
              <a:latin typeface="Eras Demi ITC" panose="020B0805030504020804" pitchFamily="34" charset="0"/>
            </a:endParaRPr>
          </a:p>
          <a:p>
            <a:endParaRPr kumimoji="1" lang="ja-JP" altLang="en-US" sz="2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0211731-12E9-AC57-0684-758AB7188AEB}"/>
              </a:ext>
            </a:extLst>
          </p:cNvPr>
          <p:cNvSpPr txBox="1"/>
          <p:nvPr/>
        </p:nvSpPr>
        <p:spPr>
          <a:xfrm>
            <a:off x="4732622" y="3232874"/>
            <a:ext cx="3362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Eras Demi ITC" panose="020B0805030504020804" pitchFamily="34" charset="0"/>
              </a:rPr>
              <a:t>Since 1984, </a:t>
            </a:r>
          </a:p>
          <a:p>
            <a:r>
              <a:rPr kumimoji="1" lang="en-US" altLang="ja-JP" sz="2800" dirty="0">
                <a:latin typeface="Eras Demi ITC" panose="020B0805030504020804" pitchFamily="34" charset="0"/>
              </a:rPr>
              <a:t>we have been paying 10% of our</a:t>
            </a:r>
          </a:p>
          <a:p>
            <a:r>
              <a:rPr kumimoji="1" lang="en-US" altLang="ja-JP" sz="2800" dirty="0">
                <a:latin typeface="Eras Demi ITC" panose="020B0805030504020804" pitchFamily="34" charset="0"/>
              </a:rPr>
              <a:t>        rental sales as</a:t>
            </a:r>
          </a:p>
          <a:p>
            <a:r>
              <a:rPr kumimoji="1" lang="en-US" altLang="ja-JP" sz="2800" dirty="0">
                <a:latin typeface="Eras Demi ITC" panose="020B0805030504020804" pitchFamily="34" charset="0"/>
              </a:rPr>
              <a:t>              royalties.</a:t>
            </a:r>
          </a:p>
          <a:p>
            <a:endParaRPr kumimoji="1" lang="ja-JP" altLang="en-US" sz="2800" dirty="0">
              <a:latin typeface="Eras Demi ITC" panose="020B08050305040208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36DB8B7-3921-AF0F-F7E9-BD7D4A8B8F96}"/>
              </a:ext>
            </a:extLst>
          </p:cNvPr>
          <p:cNvSpPr txBox="1"/>
          <p:nvPr/>
        </p:nvSpPr>
        <p:spPr>
          <a:xfrm>
            <a:off x="586763" y="7361502"/>
            <a:ext cx="36116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Eras Demi ITC" panose="020B0805030504020804" pitchFamily="34" charset="0"/>
              </a:rPr>
              <a:t>We are the ones contributing to the prosperity of music culture.</a:t>
            </a:r>
            <a:endParaRPr kumimoji="1" lang="ja-JP" altLang="en-US" sz="2800" dirty="0">
              <a:latin typeface="Eras Demi ITC" panose="020B08050305040208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66B26A-8137-F2DE-8A39-B51CCE4A726D}"/>
              </a:ext>
            </a:extLst>
          </p:cNvPr>
          <p:cNvSpPr txBox="1"/>
          <p:nvPr/>
        </p:nvSpPr>
        <p:spPr>
          <a:xfrm>
            <a:off x="4699492" y="7179195"/>
            <a:ext cx="3611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Eras Demi ITC" panose="020B0805030504020804" pitchFamily="34" charset="0"/>
              </a:rPr>
              <a:t>            We provide young people with opportunities to access music at an affordable price.</a:t>
            </a:r>
            <a:endParaRPr kumimoji="1" lang="ja-JP" altLang="en-US" sz="2800" dirty="0">
              <a:latin typeface="Eras Demi ITC" panose="020B08050305040208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71E26CB-EF1A-D611-0F5E-AC5117333CBF}"/>
              </a:ext>
            </a:extLst>
          </p:cNvPr>
          <p:cNvSpPr txBox="1"/>
          <p:nvPr/>
        </p:nvSpPr>
        <p:spPr>
          <a:xfrm>
            <a:off x="10240092" y="3056711"/>
            <a:ext cx="3141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Eras Demi ITC" panose="020B0805030504020804" pitchFamily="34" charset="0"/>
              </a:rPr>
              <a:t>If a 3000-yen record is rented for 300 yen, records won't sell.</a:t>
            </a:r>
            <a:endParaRPr kumimoji="1" lang="ja-JP" altLang="en-US" sz="2800" dirty="0">
              <a:latin typeface="Eras Demi ITC" panose="020B08050305040208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8333309-D5F4-E3D8-7B1C-BBF4BF5E657B}"/>
              </a:ext>
            </a:extLst>
          </p:cNvPr>
          <p:cNvSpPr txBox="1"/>
          <p:nvPr/>
        </p:nvSpPr>
        <p:spPr>
          <a:xfrm>
            <a:off x="10112283" y="6869060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Eras Demi ITC" panose="020B0805030504020804" pitchFamily="34" charset="0"/>
              </a:rPr>
              <a:t>Are you saying </a:t>
            </a:r>
          </a:p>
          <a:p>
            <a:r>
              <a:rPr kumimoji="1" lang="en-US" altLang="ja-JP" sz="2800" dirty="0">
                <a:latin typeface="Eras Demi ITC" panose="020B0805030504020804" pitchFamily="34" charset="0"/>
              </a:rPr>
              <a:t>that from now on, the number of rentals, not sales, will be the measure of a hit?</a:t>
            </a:r>
            <a:endParaRPr kumimoji="1" lang="ja-JP" altLang="en-US" sz="2800" dirty="0">
              <a:latin typeface="Eras Demi ITC" panose="020B08050305040208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8F3A789-EAC0-09C5-E16E-F459B34C96EF}"/>
              </a:ext>
            </a:extLst>
          </p:cNvPr>
          <p:cNvSpPr txBox="1"/>
          <p:nvPr/>
        </p:nvSpPr>
        <p:spPr>
          <a:xfrm>
            <a:off x="14211300" y="7729745"/>
            <a:ext cx="3733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Eras Demi ITC" panose="020B0805030504020804" pitchFamily="34" charset="0"/>
              </a:rPr>
              <a:t>If there are no music creators, music culture will decline.</a:t>
            </a:r>
          </a:p>
          <a:p>
            <a:endParaRPr kumimoji="1" lang="ja-JP" altLang="en-US" sz="2800" dirty="0">
              <a:latin typeface="Eras Demi ITC" panose="020B08050305040208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06D1E19-F41D-16D9-4CBA-B983645C560C}"/>
              </a:ext>
            </a:extLst>
          </p:cNvPr>
          <p:cNvSpPr txBox="1"/>
          <p:nvPr/>
        </p:nvSpPr>
        <p:spPr>
          <a:xfrm>
            <a:off x="14369194" y="3056711"/>
            <a:ext cx="3222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Eras Demi ITC" panose="020B0805030504020804" pitchFamily="34" charset="0"/>
              </a:rPr>
              <a:t>If a 3000-yen record is rented for 300 yen,</a:t>
            </a:r>
          </a:p>
          <a:p>
            <a:r>
              <a:rPr kumimoji="1" lang="en-US" altLang="ja-JP" sz="2800" dirty="0">
                <a:latin typeface="Eras Demi ITC" panose="020B0805030504020804" pitchFamily="34" charset="0"/>
              </a:rPr>
              <a:t> records won’t sell.</a:t>
            </a:r>
          </a:p>
          <a:p>
            <a:pPr algn="ctr"/>
            <a:endParaRPr kumimoji="1" lang="ja-JP" altLang="en-US" sz="2800" dirty="0">
              <a:latin typeface="Eras Demi ITC" panose="020B0805030504020804" pitchFamily="34" charset="0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8BC93857-363E-3D8F-337D-7E289539666C}"/>
              </a:ext>
            </a:extLst>
          </p:cNvPr>
          <p:cNvSpPr txBox="1"/>
          <p:nvPr/>
        </p:nvSpPr>
        <p:spPr>
          <a:xfrm>
            <a:off x="1398496" y="370952"/>
            <a:ext cx="15491009" cy="46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kumimoji="1" lang="en-US" altLang="ja-JP" sz="2800" dirty="0">
                <a:latin typeface="Eras Demi ITC" panose="020B0805030504020804" pitchFamily="34" charset="0"/>
                <a:cs typeface="Segoe UI" panose="020B0502040204020203" pitchFamily="34" charset="0"/>
              </a:rPr>
              <a:t>04. Past Design Discussion</a:t>
            </a:r>
            <a:endParaRPr lang="en-US" sz="2799" spc="279" dirty="0">
              <a:solidFill>
                <a:srgbClr val="241E17"/>
              </a:solidFill>
              <a:latin typeface="Eras Demi ITC" panose="020B08050305040208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DE6309D-0DDC-92F1-E142-AC3771445930}"/>
              </a:ext>
            </a:extLst>
          </p:cNvPr>
          <p:cNvSpPr txBox="1"/>
          <p:nvPr/>
        </p:nvSpPr>
        <p:spPr>
          <a:xfrm>
            <a:off x="1385717" y="1661548"/>
            <a:ext cx="622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Eras Demi ITC" panose="020B0805030504020804" pitchFamily="34" charset="0"/>
                <a:cs typeface="Segoe UI" panose="020B0502040204020203" pitchFamily="34" charset="0"/>
              </a:rPr>
              <a:t>Rental Record Shops</a:t>
            </a:r>
            <a:endParaRPr kumimoji="1" lang="ja-JP" altLang="en-US" sz="4800" dirty="0">
              <a:latin typeface="Eras Demi ITC" panose="020B0805030504020804" pitchFamily="34" charset="0"/>
              <a:cs typeface="Segoe UI" panose="020B0502040204020203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CDB05C-4E61-EE7F-5569-F1961B04376E}"/>
              </a:ext>
            </a:extLst>
          </p:cNvPr>
          <p:cNvSpPr txBox="1"/>
          <p:nvPr/>
        </p:nvSpPr>
        <p:spPr>
          <a:xfrm>
            <a:off x="11811000" y="1603673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Eras Demi ITC" panose="020B0805030504020804" pitchFamily="34" charset="0"/>
                <a:cs typeface="Segoe UI" panose="020B0502040204020203" pitchFamily="34" charset="0"/>
              </a:rPr>
              <a:t>Record Shops</a:t>
            </a:r>
            <a:endParaRPr kumimoji="1" lang="ja-JP" altLang="en-US" sz="4800" dirty="0">
              <a:latin typeface="Eras Demi ITC" panose="020B08050305040208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30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1E27F017-9F19-6C6B-8FB9-8EC990439C49}"/>
              </a:ext>
            </a:extLst>
          </p:cNvPr>
          <p:cNvSpPr/>
          <p:nvPr/>
        </p:nvSpPr>
        <p:spPr>
          <a:xfrm>
            <a:off x="0" y="1238250"/>
            <a:ext cx="18288000" cy="0"/>
          </a:xfrm>
          <a:prstGeom prst="line">
            <a:avLst/>
          </a:prstGeom>
          <a:ln w="38100" cap="flat">
            <a:solidFill>
              <a:srgbClr val="AEA2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0116C800-695A-F963-990E-6300E2064057}"/>
              </a:ext>
            </a:extLst>
          </p:cNvPr>
          <p:cNvSpPr txBox="1"/>
          <p:nvPr/>
        </p:nvSpPr>
        <p:spPr>
          <a:xfrm>
            <a:off x="426533" y="1955100"/>
            <a:ext cx="8395200" cy="3276065"/>
          </a:xfrm>
          <a:prstGeom prst="rect">
            <a:avLst/>
          </a:prstGeom>
          <a:ln w="38100">
            <a:solidFill>
              <a:srgbClr val="DBD5CF"/>
            </a:solidFill>
          </a:ln>
        </p:spPr>
        <p:txBody>
          <a:bodyPr lIns="216000" tIns="36000" rIns="216000" bIns="252000" rtlCol="0" anchor="ctr" anchorCtr="1">
            <a:noAutofit/>
          </a:bodyPr>
          <a:lstStyle/>
          <a:p>
            <a:pPr algn="just">
              <a:lnSpc>
                <a:spcPts val="5949"/>
              </a:lnSpc>
            </a:pPr>
            <a:endParaRPr lang="en-US" sz="3499" b="1" spc="629" dirty="0">
              <a:solidFill>
                <a:srgbClr val="241E17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9407720-A8E0-97A6-868B-8E2C2BF21230}"/>
              </a:ext>
            </a:extLst>
          </p:cNvPr>
          <p:cNvSpPr txBox="1"/>
          <p:nvPr/>
        </p:nvSpPr>
        <p:spPr>
          <a:xfrm>
            <a:off x="3867200" y="1296723"/>
            <a:ext cx="1260000" cy="1260000"/>
          </a:xfrm>
          <a:prstGeom prst="flowChartConnector">
            <a:avLst/>
          </a:prstGeom>
          <a:solidFill>
            <a:srgbClr val="DBD5CF"/>
          </a:solidFill>
        </p:spPr>
        <p:txBody>
          <a:bodyPr wrap="square" lIns="0" tIns="0" rIns="0" bIns="108000" rtlCol="0" anchor="ctr" anchorCtr="0">
            <a:noAutofit/>
          </a:bodyPr>
          <a:lstStyle/>
          <a:p>
            <a:pPr algn="ctr">
              <a:lnSpc>
                <a:spcPts val="5014"/>
              </a:lnSpc>
            </a:pPr>
            <a:r>
              <a:rPr lang="en-US" sz="2949" b="1" dirty="0">
                <a:solidFill>
                  <a:srgbClr val="241E17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１</a:t>
            </a:r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256CD5F0-C395-725F-B4D2-F34EAAE25A60}"/>
              </a:ext>
            </a:extLst>
          </p:cNvPr>
          <p:cNvGrpSpPr/>
          <p:nvPr/>
        </p:nvGrpSpPr>
        <p:grpSpPr>
          <a:xfrm rot="5400000">
            <a:off x="8778239" y="3612604"/>
            <a:ext cx="731522" cy="440514"/>
            <a:chOff x="0" y="0"/>
            <a:chExt cx="812800" cy="489459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C675610D-3D0F-244F-0CD5-F52C834D5BDC}"/>
                </a:ext>
              </a:extLst>
            </p:cNvPr>
            <p:cNvSpPr/>
            <p:nvPr/>
          </p:nvSpPr>
          <p:spPr>
            <a:xfrm>
              <a:off x="0" y="0"/>
              <a:ext cx="812800" cy="489459"/>
            </a:xfrm>
            <a:custGeom>
              <a:avLst/>
              <a:gdLst/>
              <a:ahLst/>
              <a:cxnLst/>
              <a:rect l="l" t="t" r="r" b="b"/>
              <a:pathLst>
                <a:path w="812800" h="489459">
                  <a:moveTo>
                    <a:pt x="406400" y="0"/>
                  </a:moveTo>
                  <a:lnTo>
                    <a:pt x="812800" y="489459"/>
                  </a:lnTo>
                  <a:lnTo>
                    <a:pt x="0" y="48945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BD5C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D0DF20C8-B862-A633-E91F-CE4ECFD106CE}"/>
                </a:ext>
              </a:extLst>
            </p:cNvPr>
            <p:cNvSpPr txBox="1"/>
            <p:nvPr/>
          </p:nvSpPr>
          <p:spPr>
            <a:xfrm>
              <a:off x="127000" y="36749"/>
              <a:ext cx="558800" cy="417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 b="1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16" name="TextBox 6">
            <a:extLst>
              <a:ext uri="{FF2B5EF4-FFF2-40B4-BE49-F238E27FC236}">
                <a16:creationId xmlns:a16="http://schemas.microsoft.com/office/drawing/2014/main" id="{395195AC-BFBA-915C-1D21-854D0B849EF5}"/>
              </a:ext>
            </a:extLst>
          </p:cNvPr>
          <p:cNvSpPr txBox="1"/>
          <p:nvPr/>
        </p:nvSpPr>
        <p:spPr>
          <a:xfrm>
            <a:off x="9487603" y="1955100"/>
            <a:ext cx="8395200" cy="3276065"/>
          </a:xfrm>
          <a:prstGeom prst="rect">
            <a:avLst/>
          </a:prstGeom>
          <a:ln w="38100">
            <a:solidFill>
              <a:srgbClr val="DBD5CF"/>
            </a:solidFill>
          </a:ln>
        </p:spPr>
        <p:txBody>
          <a:bodyPr lIns="288000" tIns="468000" rIns="288000" bIns="0" rtlCol="0" anchor="ctr" anchorCtr="1">
            <a:noAutofit/>
          </a:bodyPr>
          <a:lstStyle/>
          <a:p>
            <a:pPr algn="just">
              <a:lnSpc>
                <a:spcPts val="5949"/>
              </a:lnSpc>
            </a:pPr>
            <a:endParaRPr lang="en-US" sz="3499" b="1" spc="629" dirty="0">
              <a:solidFill>
                <a:srgbClr val="241E17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AA5E220F-FE38-27B4-C316-9B25D626C6B4}"/>
              </a:ext>
            </a:extLst>
          </p:cNvPr>
          <p:cNvSpPr txBox="1"/>
          <p:nvPr/>
        </p:nvSpPr>
        <p:spPr>
          <a:xfrm>
            <a:off x="13259958" y="1328198"/>
            <a:ext cx="1260000" cy="1260000"/>
          </a:xfrm>
          <a:prstGeom prst="ellipse">
            <a:avLst/>
          </a:prstGeom>
          <a:solidFill>
            <a:srgbClr val="DBD5CF"/>
          </a:solidFill>
        </p:spPr>
        <p:txBody>
          <a:bodyPr lIns="0" tIns="0" rIns="0" bIns="108000" rtlCol="0" anchor="ctr" anchorCtr="0">
            <a:noAutofit/>
          </a:bodyPr>
          <a:lstStyle/>
          <a:p>
            <a:pPr algn="ctr">
              <a:lnSpc>
                <a:spcPts val="5014"/>
              </a:lnSpc>
            </a:pPr>
            <a:r>
              <a:rPr lang="en-US" sz="2949" b="1" dirty="0">
                <a:solidFill>
                  <a:srgbClr val="241E17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２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A4BD0DE4-EDAC-B6A0-82B9-61D5A66DF813}"/>
              </a:ext>
            </a:extLst>
          </p:cNvPr>
          <p:cNvSpPr txBox="1"/>
          <p:nvPr/>
        </p:nvSpPr>
        <p:spPr>
          <a:xfrm>
            <a:off x="1398496" y="370952"/>
            <a:ext cx="15491009" cy="46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kumimoji="1" lang="en-US" altLang="ja-JP" sz="2800" dirty="0">
                <a:latin typeface="Eras Demi ITC" panose="020B0805030504020804" pitchFamily="34" charset="0"/>
                <a:cs typeface="Segoe UI" panose="020B0502040204020203" pitchFamily="34" charset="0"/>
              </a:rPr>
              <a:t>04. Past Design Discussion</a:t>
            </a:r>
            <a:endParaRPr lang="en-US" sz="2799" spc="279" dirty="0">
              <a:solidFill>
                <a:srgbClr val="241E17"/>
              </a:solidFill>
              <a:latin typeface="Eras Demi ITC" panose="020B08050305040208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9167F7A-C968-2C0F-7D97-2921974092CB}"/>
              </a:ext>
            </a:extLst>
          </p:cNvPr>
          <p:cNvSpPr txBox="1"/>
          <p:nvPr/>
        </p:nvSpPr>
        <p:spPr>
          <a:xfrm>
            <a:off x="724254" y="2791242"/>
            <a:ext cx="8080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Eras Demi ITC" panose="020B0805030504020804" pitchFamily="34" charset="0"/>
                <a:cs typeface="Segoe UI" panose="020B0502040204020203" pitchFamily="34" charset="0"/>
              </a:rPr>
              <a:t>As of 2024, what would you like to tell people in the past about </a:t>
            </a:r>
            <a:r>
              <a:rPr kumimoji="1" lang="en-US" altLang="ja-JP" sz="4400" dirty="0">
                <a:solidFill>
                  <a:srgbClr val="FF0000"/>
                </a:solidFill>
                <a:latin typeface="Eras Demi ITC" panose="020B0805030504020804" pitchFamily="34" charset="0"/>
                <a:cs typeface="Segoe UI" panose="020B0502040204020203" pitchFamily="34" charset="0"/>
              </a:rPr>
              <a:t>the current situation</a:t>
            </a:r>
            <a:r>
              <a:rPr kumimoji="1" lang="en-US" altLang="ja-JP" sz="4400" dirty="0">
                <a:latin typeface="Eras Demi ITC" panose="020B0805030504020804" pitchFamily="34" charset="0"/>
                <a:cs typeface="Segoe UI" panose="020B0502040204020203" pitchFamily="34" charset="0"/>
              </a:rPr>
              <a:t>?</a:t>
            </a:r>
            <a:endParaRPr kumimoji="1" lang="ja-JP" altLang="en-US" sz="4400" dirty="0">
              <a:latin typeface="Eras Demi ITC" panose="020B0805030504020804" pitchFamily="34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EA4E125-D3BA-21BC-8F5A-CCFB22234822}"/>
              </a:ext>
            </a:extLst>
          </p:cNvPr>
          <p:cNvSpPr txBox="1"/>
          <p:nvPr/>
        </p:nvSpPr>
        <p:spPr>
          <a:xfrm>
            <a:off x="9753600" y="2791242"/>
            <a:ext cx="8007343" cy="1354217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Eras Demi ITC" panose="020B0805030504020804" pitchFamily="34" charset="0"/>
                <a:cs typeface="Segoe UI" panose="020B0502040204020203" pitchFamily="34" charset="0"/>
              </a:rPr>
              <a:t>What messages</a:t>
            </a:r>
            <a:r>
              <a:rPr kumimoji="1" lang="en-US" altLang="ja-JP" sz="4400" dirty="0">
                <a:latin typeface="Eras Demi ITC" panose="020B0805030504020804" pitchFamily="34" charset="0"/>
                <a:cs typeface="Segoe UI" panose="020B0502040204020203" pitchFamily="34" charset="0"/>
              </a:rPr>
              <a:t> would you like to send to them?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CD3E2E0-2D46-CDBE-2A38-034C7E461168}"/>
              </a:ext>
            </a:extLst>
          </p:cNvPr>
          <p:cNvSpPr/>
          <p:nvPr/>
        </p:nvSpPr>
        <p:spPr>
          <a:xfrm>
            <a:off x="1447800" y="6240797"/>
            <a:ext cx="14325600" cy="1976218"/>
          </a:xfrm>
          <a:prstGeom prst="roundRect">
            <a:avLst>
              <a:gd name="adj" fmla="val 8773"/>
            </a:avLst>
          </a:prstGeom>
          <a:solidFill>
            <a:srgbClr val="F6F4F1"/>
          </a:solidFill>
        </p:spPr>
        <p:txBody>
          <a:bodyPr wrap="square" lIns="0" tIns="180000" rIns="36000" bIns="180000">
            <a:noAutofit/>
          </a:bodyPr>
          <a:lstStyle/>
          <a:p>
            <a:pPr lvl="1"/>
            <a:r>
              <a:rPr lang="en-US" altLang="ja-JP" sz="32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Type 1: </a:t>
            </a:r>
            <a:r>
              <a:rPr lang="en-US" altLang="ja-JP" sz="3200" dirty="0">
                <a:solidFill>
                  <a:srgbClr val="FF0000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Gratitude</a:t>
            </a:r>
            <a:r>
              <a:rPr lang="en-US" altLang="ja-JP" sz="32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(Thank you for doing …!)</a:t>
            </a:r>
          </a:p>
          <a:p>
            <a:pPr lvl="1"/>
            <a:r>
              <a:rPr lang="en-US" altLang="ja-JP" sz="32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Type 2: </a:t>
            </a:r>
            <a:r>
              <a:rPr lang="en-US" altLang="ja-JP" sz="3200" dirty="0">
                <a:solidFill>
                  <a:srgbClr val="FF0000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Regret</a:t>
            </a:r>
            <a:r>
              <a:rPr lang="en-US" altLang="ja-JP" sz="32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(Why did you do … ? Why didn't you do …?)</a:t>
            </a:r>
          </a:p>
          <a:p>
            <a:pPr lvl="1"/>
            <a:r>
              <a:rPr lang="en-US" altLang="ja-JP" sz="32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Type 3: </a:t>
            </a:r>
            <a:r>
              <a:rPr lang="en-US" altLang="ja-JP" sz="3200" dirty="0">
                <a:solidFill>
                  <a:srgbClr val="FF0000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Indifference</a:t>
            </a:r>
            <a:r>
              <a:rPr lang="en-US" altLang="ja-JP" sz="32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(That issue is no longer relevant today!)</a:t>
            </a:r>
          </a:p>
          <a:p>
            <a:endParaRPr lang="ja-JP" altLang="en-US" sz="3200" dirty="0">
              <a:latin typeface="Eras Demi ITC" panose="020B08050305040208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B0827FE-11E5-4413-8913-803145F8EC51}"/>
              </a:ext>
            </a:extLst>
          </p:cNvPr>
          <p:cNvSpPr txBox="1"/>
          <p:nvPr/>
        </p:nvSpPr>
        <p:spPr>
          <a:xfrm>
            <a:off x="426532" y="8435356"/>
            <a:ext cx="17334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Eras Demi ITC" panose="020B0805030504020804" pitchFamily="34" charset="0"/>
              </a:rPr>
              <a:t>For Type 2, consider things where you think, "Even accounting for the unpredictability of the future, I wish people had tried harder back then."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1361147-3004-401E-BFC3-3E5C5E073160}"/>
              </a:ext>
            </a:extLst>
          </p:cNvPr>
          <p:cNvSpPr txBox="1"/>
          <p:nvPr/>
        </p:nvSpPr>
        <p:spPr>
          <a:xfrm>
            <a:off x="426533" y="5600700"/>
            <a:ext cx="14217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Eras Demi ITC" panose="020B0805030504020804" pitchFamily="34" charset="0"/>
              </a:rPr>
              <a:t>It would be beneficial to keep the following message types in mind: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99CDFD-AF83-3083-D330-4AE6A4EC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0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166ED3-60B6-49EF-E22B-DB49C421CEC6}"/>
              </a:ext>
            </a:extLst>
          </p:cNvPr>
          <p:cNvSpPr txBox="1"/>
          <p:nvPr/>
        </p:nvSpPr>
        <p:spPr>
          <a:xfrm>
            <a:off x="1404000" y="712800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Eras Demi ITC" panose="020B0805030504020804" pitchFamily="34" charset="0"/>
                <a:cs typeface="Segoe UI" panose="020B0502040204020203" pitchFamily="34" charset="0"/>
              </a:rPr>
              <a:t>05. Future Design Discussion</a:t>
            </a:r>
          </a:p>
        </p:txBody>
      </p:sp>
    </p:spTree>
    <p:extLst>
      <p:ext uri="{BB962C8B-B14F-4D97-AF65-F5344CB8AC3E}">
        <p14:creationId xmlns:p14="http://schemas.microsoft.com/office/powerpoint/2010/main" val="1070242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238250"/>
            <a:ext cx="18288000" cy="0"/>
          </a:xfrm>
          <a:prstGeom prst="line">
            <a:avLst/>
          </a:prstGeom>
          <a:ln w="38100" cap="flat">
            <a:solidFill>
              <a:srgbClr val="AEA29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369766" y="2187936"/>
            <a:ext cx="8399076" cy="7307909"/>
            <a:chOff x="0" y="0"/>
            <a:chExt cx="2212102" cy="19247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12102" cy="1924717"/>
            </a:xfrm>
            <a:custGeom>
              <a:avLst/>
              <a:gdLst/>
              <a:ahLst/>
              <a:cxnLst/>
              <a:rect l="l" t="t" r="r" b="b"/>
              <a:pathLst>
                <a:path w="2212102" h="1924717">
                  <a:moveTo>
                    <a:pt x="0" y="0"/>
                  </a:moveTo>
                  <a:lnTo>
                    <a:pt x="2212102" y="0"/>
                  </a:lnTo>
                  <a:lnTo>
                    <a:pt x="2212102" y="1924717"/>
                  </a:lnTo>
                  <a:lnTo>
                    <a:pt x="0" y="192471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DBD5C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09550"/>
              <a:ext cx="2212102" cy="2134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0"/>
                </a:lnSpc>
              </a:pPr>
              <a:endParaRPr b="1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824712" y="1529048"/>
            <a:ext cx="1273236" cy="1252252"/>
            <a:chOff x="0" y="0"/>
            <a:chExt cx="807983" cy="7946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07983" cy="794667"/>
            </a:xfrm>
            <a:custGeom>
              <a:avLst/>
              <a:gdLst/>
              <a:ahLst/>
              <a:cxnLst/>
              <a:rect l="l" t="t" r="r" b="b"/>
              <a:pathLst>
                <a:path w="807983" h="794667">
                  <a:moveTo>
                    <a:pt x="403991" y="0"/>
                  </a:moveTo>
                  <a:cubicBezTo>
                    <a:pt x="180873" y="0"/>
                    <a:pt x="0" y="177892"/>
                    <a:pt x="0" y="397333"/>
                  </a:cubicBezTo>
                  <a:cubicBezTo>
                    <a:pt x="0" y="616774"/>
                    <a:pt x="180873" y="794667"/>
                    <a:pt x="403991" y="794667"/>
                  </a:cubicBezTo>
                  <a:cubicBezTo>
                    <a:pt x="627110" y="794667"/>
                    <a:pt x="807983" y="616774"/>
                    <a:pt x="807983" y="397333"/>
                  </a:cubicBezTo>
                  <a:cubicBezTo>
                    <a:pt x="807983" y="177892"/>
                    <a:pt x="627110" y="0"/>
                    <a:pt x="403991" y="0"/>
                  </a:cubicBezTo>
                  <a:close/>
                </a:path>
              </a:pathLst>
            </a:custGeom>
            <a:solidFill>
              <a:srgbClr val="DBD5C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5748" y="-135050"/>
              <a:ext cx="656486" cy="855217"/>
            </a:xfrm>
            <a:prstGeom prst="rect">
              <a:avLst/>
            </a:prstGeom>
          </p:spPr>
          <p:txBody>
            <a:bodyPr lIns="41623" tIns="41623" rIns="41623" bIns="41623" rtlCol="0" anchor="ctr"/>
            <a:lstStyle/>
            <a:p>
              <a:pPr algn="ctr">
                <a:lnSpc>
                  <a:spcPts val="5600"/>
                </a:lnSpc>
              </a:pPr>
              <a:endParaRPr b="1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960247" y="1861872"/>
            <a:ext cx="1002165" cy="583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4"/>
              </a:lnSpc>
            </a:pPr>
            <a:r>
              <a:rPr lang="en-US" sz="2949" b="1">
                <a:solidFill>
                  <a:srgbClr val="241E17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１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511563" y="2189071"/>
            <a:ext cx="8406671" cy="7307909"/>
            <a:chOff x="0" y="0"/>
            <a:chExt cx="2214103" cy="192471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14103" cy="1924717"/>
            </a:xfrm>
            <a:custGeom>
              <a:avLst/>
              <a:gdLst/>
              <a:ahLst/>
              <a:cxnLst/>
              <a:rect l="l" t="t" r="r" b="b"/>
              <a:pathLst>
                <a:path w="2214103" h="1924717">
                  <a:moveTo>
                    <a:pt x="0" y="0"/>
                  </a:moveTo>
                  <a:lnTo>
                    <a:pt x="2214103" y="0"/>
                  </a:lnTo>
                  <a:lnTo>
                    <a:pt x="2214103" y="1924717"/>
                  </a:lnTo>
                  <a:lnTo>
                    <a:pt x="0" y="192471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DBD5CF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09550"/>
              <a:ext cx="2214103" cy="2134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00"/>
                </a:lnSpc>
              </a:pPr>
              <a:endParaRPr b="1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101059" y="1562100"/>
            <a:ext cx="1246728" cy="1280827"/>
            <a:chOff x="0" y="0"/>
            <a:chExt cx="791161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91161" cy="812800"/>
            </a:xfrm>
            <a:custGeom>
              <a:avLst/>
              <a:gdLst/>
              <a:ahLst/>
              <a:cxnLst/>
              <a:rect l="l" t="t" r="r" b="b"/>
              <a:pathLst>
                <a:path w="791161" h="812800">
                  <a:moveTo>
                    <a:pt x="395580" y="0"/>
                  </a:moveTo>
                  <a:cubicBezTo>
                    <a:pt x="177107" y="0"/>
                    <a:pt x="0" y="181951"/>
                    <a:pt x="0" y="406400"/>
                  </a:cubicBezTo>
                  <a:cubicBezTo>
                    <a:pt x="0" y="630849"/>
                    <a:pt x="177107" y="812800"/>
                    <a:pt x="395580" y="812800"/>
                  </a:cubicBezTo>
                  <a:cubicBezTo>
                    <a:pt x="614054" y="812800"/>
                    <a:pt x="791161" y="630849"/>
                    <a:pt x="791161" y="406400"/>
                  </a:cubicBezTo>
                  <a:cubicBezTo>
                    <a:pt x="791161" y="181951"/>
                    <a:pt x="614054" y="0"/>
                    <a:pt x="395580" y="0"/>
                  </a:cubicBezTo>
                  <a:close/>
                </a:path>
              </a:pathLst>
            </a:custGeom>
            <a:solidFill>
              <a:srgbClr val="DBD5C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4171" y="-133350"/>
              <a:ext cx="642818" cy="869950"/>
            </a:xfrm>
            <a:prstGeom prst="rect">
              <a:avLst/>
            </a:prstGeom>
          </p:spPr>
          <p:txBody>
            <a:bodyPr lIns="41623" tIns="41623" rIns="41623" bIns="41623" rtlCol="0" anchor="ctr"/>
            <a:lstStyle/>
            <a:p>
              <a:pPr algn="ctr">
                <a:lnSpc>
                  <a:spcPts val="5600"/>
                </a:lnSpc>
              </a:pPr>
              <a:endParaRPr b="1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213362" y="1875315"/>
            <a:ext cx="1003072" cy="583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4"/>
              </a:lnSpc>
            </a:pPr>
            <a:r>
              <a:rPr lang="en-US" sz="2949" b="1">
                <a:solidFill>
                  <a:srgbClr val="241E17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２</a:t>
            </a:r>
          </a:p>
        </p:txBody>
      </p:sp>
      <p:grpSp>
        <p:nvGrpSpPr>
          <p:cNvPr id="19" name="Group 19"/>
          <p:cNvGrpSpPr/>
          <p:nvPr/>
        </p:nvGrpSpPr>
        <p:grpSpPr>
          <a:xfrm rot="5400000">
            <a:off x="8853271" y="5497026"/>
            <a:ext cx="581458" cy="350147"/>
            <a:chOff x="0" y="0"/>
            <a:chExt cx="812800" cy="48945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489459"/>
            </a:xfrm>
            <a:custGeom>
              <a:avLst/>
              <a:gdLst/>
              <a:ahLst/>
              <a:cxnLst/>
              <a:rect l="l" t="t" r="r" b="b"/>
              <a:pathLst>
                <a:path w="812800" h="489459">
                  <a:moveTo>
                    <a:pt x="406400" y="0"/>
                  </a:moveTo>
                  <a:lnTo>
                    <a:pt x="812800" y="489459"/>
                  </a:lnTo>
                  <a:lnTo>
                    <a:pt x="0" y="48945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BD5C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27000" y="36749"/>
              <a:ext cx="558800" cy="417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 b="1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23" name="TextBox 4">
            <a:extLst>
              <a:ext uri="{FF2B5EF4-FFF2-40B4-BE49-F238E27FC236}">
                <a16:creationId xmlns:a16="http://schemas.microsoft.com/office/drawing/2014/main" id="{5AC49518-1C19-DCF0-6406-9E21F1BE5CD5}"/>
              </a:ext>
            </a:extLst>
          </p:cNvPr>
          <p:cNvSpPr txBox="1"/>
          <p:nvPr/>
        </p:nvSpPr>
        <p:spPr>
          <a:xfrm>
            <a:off x="1398496" y="370952"/>
            <a:ext cx="15491009" cy="46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kumimoji="1" lang="en-US" altLang="ja-JP" sz="2800" dirty="0">
                <a:latin typeface="Eras Demi ITC" panose="020B0805030504020804" pitchFamily="34" charset="0"/>
                <a:cs typeface="Segoe UI" panose="020B0502040204020203" pitchFamily="34" charset="0"/>
              </a:rPr>
              <a:t>05. Future Design Discussion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6A9815D-04BF-401C-51EF-8F086973CFA6}"/>
              </a:ext>
            </a:extLst>
          </p:cNvPr>
          <p:cNvSpPr txBox="1"/>
          <p:nvPr/>
        </p:nvSpPr>
        <p:spPr>
          <a:xfrm>
            <a:off x="971126" y="2876067"/>
            <a:ext cx="70639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Eras Demi ITC" panose="020B0805030504020804" pitchFamily="34" charset="0"/>
              </a:rPr>
              <a:t>As of 2054, what does the world look like, and </a:t>
            </a:r>
            <a:r>
              <a:rPr kumimoji="1" lang="en-US" altLang="ja-JP" sz="4400" dirty="0">
                <a:solidFill>
                  <a:srgbClr val="FF0000"/>
                </a:solidFill>
                <a:latin typeface="Eras Demi ITC" panose="020B0805030504020804" pitchFamily="34" charset="0"/>
              </a:rPr>
              <a:t>how are you seeking happiness in it?</a:t>
            </a:r>
          </a:p>
          <a:p>
            <a:endParaRPr kumimoji="1" lang="ja-JP" altLang="en-US" sz="4400" dirty="0">
              <a:latin typeface="Eras Demi ITC" panose="020B08050305040208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376466B-851E-0A73-3A5D-E3111DB0D0EF}"/>
              </a:ext>
            </a:extLst>
          </p:cNvPr>
          <p:cNvSpPr txBox="1"/>
          <p:nvPr/>
        </p:nvSpPr>
        <p:spPr>
          <a:xfrm>
            <a:off x="9829800" y="2663902"/>
            <a:ext cx="808843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Eras Demi ITC" panose="020B0805030504020804" pitchFamily="34" charset="0"/>
              </a:rPr>
              <a:t>To make such a 2054 a reality, please send your requests to the people of 2054.</a:t>
            </a:r>
          </a:p>
          <a:p>
            <a:endParaRPr kumimoji="1" lang="en-US" altLang="ja-JP" sz="4400" dirty="0">
              <a:latin typeface="Eras Demi ITC" panose="020B0805030504020804" pitchFamily="34" charset="0"/>
            </a:endParaRPr>
          </a:p>
          <a:p>
            <a:r>
              <a:rPr kumimoji="1" lang="en-US" altLang="ja-JP" sz="4400" dirty="0">
                <a:latin typeface="Eras Demi ITC" panose="020B0805030504020804" pitchFamily="34" charset="0"/>
              </a:rPr>
              <a:t>The recipients of your request are the people who gathered for the </a:t>
            </a:r>
            <a:r>
              <a:rPr kumimoji="1" lang="en-US" altLang="ja-JP" sz="4400" dirty="0">
                <a:solidFill>
                  <a:srgbClr val="FF0000"/>
                </a:solidFill>
                <a:latin typeface="Eras Demi ITC" panose="020B0805030504020804" pitchFamily="34" charset="0"/>
              </a:rPr>
              <a:t>[insert event name] </a:t>
            </a:r>
            <a:r>
              <a:rPr kumimoji="1" lang="en-US" altLang="ja-JP" sz="4400" dirty="0">
                <a:latin typeface="Eras Demi ITC" panose="020B0805030504020804" pitchFamily="34" charset="0"/>
              </a:rPr>
              <a:t>in 2024 to </a:t>
            </a:r>
            <a:r>
              <a:rPr kumimoji="1" lang="en-US" altLang="ja-JP" sz="4400" dirty="0">
                <a:solidFill>
                  <a:srgbClr val="FF0000"/>
                </a:solidFill>
                <a:latin typeface="Eras Demi ITC" panose="020B0805030504020804" pitchFamily="34" charset="0"/>
              </a:rPr>
              <a:t>[insert the event purpose]</a:t>
            </a:r>
            <a:r>
              <a:rPr kumimoji="1" lang="en-US" altLang="ja-JP" sz="4400" dirty="0">
                <a:latin typeface="Eras Demi ITC" panose="020B0805030504020804" pitchFamily="34" charset="0"/>
              </a:rPr>
              <a:t>.</a:t>
            </a:r>
          </a:p>
          <a:p>
            <a:endParaRPr kumimoji="1" lang="ja-JP" altLang="en-US" sz="4400" dirty="0">
              <a:latin typeface="Eras Demi ITC" panose="020B08050305040208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B16B78-AF71-2A92-1A3D-81C32B6E55BE}"/>
              </a:ext>
            </a:extLst>
          </p:cNvPr>
          <p:cNvSpPr txBox="1"/>
          <p:nvPr/>
        </p:nvSpPr>
        <p:spPr>
          <a:xfrm>
            <a:off x="14706600" y="9825335"/>
            <a:ext cx="3429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©2024 Nakagawa</a:t>
            </a:r>
            <a:r>
              <a:rPr kumimoji="1"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&amp;</a:t>
            </a:r>
            <a:r>
              <a:rPr kumimoji="1"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Saijo</a:t>
            </a:r>
            <a:endParaRPr kumimoji="1" lang="ja-JP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スライド番号プレースホルダー 23">
            <a:extLst>
              <a:ext uri="{FF2B5EF4-FFF2-40B4-BE49-F238E27FC236}">
                <a16:creationId xmlns:a16="http://schemas.microsoft.com/office/drawing/2014/main" id="{E91C1A3E-8F1D-6A92-B32F-1A8BCD24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238250"/>
            <a:ext cx="18288000" cy="0"/>
          </a:xfrm>
          <a:prstGeom prst="line">
            <a:avLst/>
          </a:prstGeom>
          <a:ln w="38100" cap="flat">
            <a:solidFill>
              <a:srgbClr val="AEA2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742885" y="2017896"/>
            <a:ext cx="5741309" cy="3233380"/>
            <a:chOff x="0" y="0"/>
            <a:chExt cx="7655079" cy="431117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7702" b="7702"/>
            <a:stretch>
              <a:fillRect/>
            </a:stretch>
          </p:blipFill>
          <p:spPr>
            <a:xfrm>
              <a:off x="0" y="0"/>
              <a:ext cx="7655079" cy="4311173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709755" y="5829300"/>
            <a:ext cx="5741309" cy="3366657"/>
          </a:xfrm>
          <a:custGeom>
            <a:avLst/>
            <a:gdLst/>
            <a:ahLst/>
            <a:cxnLst/>
            <a:rect l="l" t="t" r="r" b="b"/>
            <a:pathLst>
              <a:path w="5741309" h="3366657">
                <a:moveTo>
                  <a:pt x="0" y="0"/>
                </a:moveTo>
                <a:lnTo>
                  <a:pt x="5741310" y="0"/>
                </a:lnTo>
                <a:lnTo>
                  <a:pt x="5741310" y="3366657"/>
                </a:lnTo>
                <a:lnTo>
                  <a:pt x="0" y="33666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601" b="-4087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6A6BB27E-3DB1-EC76-7393-32D2861C5918}"/>
              </a:ext>
            </a:extLst>
          </p:cNvPr>
          <p:cNvSpPr txBox="1"/>
          <p:nvPr/>
        </p:nvSpPr>
        <p:spPr>
          <a:xfrm>
            <a:off x="1398496" y="370952"/>
            <a:ext cx="15491009" cy="46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kumimoji="1" lang="en-US" altLang="ja-JP" sz="2800" dirty="0">
                <a:latin typeface="Eras Demi ITC" panose="020B0805030504020804" pitchFamily="34" charset="0"/>
                <a:cs typeface="Segoe UI" panose="020B0502040204020203" pitchFamily="34" charset="0"/>
              </a:rPr>
              <a:t>05. Future Design Discussion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441CA3-C27C-DB10-B518-C37A0D210B37}"/>
              </a:ext>
            </a:extLst>
          </p:cNvPr>
          <p:cNvSpPr txBox="1"/>
          <p:nvPr/>
        </p:nvSpPr>
        <p:spPr>
          <a:xfrm>
            <a:off x="7132142" y="1752651"/>
            <a:ext cx="10705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Eras Demi ITC" panose="020B0805030504020804" pitchFamily="34" charset="0"/>
              </a:rPr>
              <a:t>Important Request (1)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22E0F7C-5F8E-3646-1A10-2BCB23962DB6}"/>
              </a:ext>
            </a:extLst>
          </p:cNvPr>
          <p:cNvSpPr txBox="1"/>
          <p:nvPr/>
        </p:nvSpPr>
        <p:spPr>
          <a:xfrm>
            <a:off x="7160304" y="2730410"/>
            <a:ext cx="10518096" cy="1754326"/>
          </a:xfrm>
          <a:prstGeom prst="rect">
            <a:avLst/>
          </a:prstGeom>
          <a:solidFill>
            <a:srgbClr val="F6F4F1"/>
          </a:solidFill>
        </p:spPr>
        <p:txBody>
          <a:bodyPr wrap="square" lIns="180000" rtlCol="0">
            <a:spAutoFit/>
          </a:bodyPr>
          <a:lstStyle/>
          <a:p>
            <a:r>
              <a:rPr kumimoji="1" lang="en-US" altLang="ja-JP" sz="3600" dirty="0">
                <a:latin typeface="Eras Demi ITC" panose="020B0805030504020804" pitchFamily="34" charset="0"/>
              </a:rPr>
              <a:t>We would like everyone to enjoy </a:t>
            </a:r>
            <a:r>
              <a:rPr kumimoji="1" lang="en-US" altLang="ja-JP" sz="3600" dirty="0">
                <a:solidFill>
                  <a:srgbClr val="FF0000"/>
                </a:solidFill>
                <a:latin typeface="Eras Demi ITC" panose="020B0805030504020804" pitchFamily="34" charset="0"/>
              </a:rPr>
              <a:t>fireside chat</a:t>
            </a:r>
            <a:r>
              <a:rPr kumimoji="1" lang="en-US" altLang="ja-JP" sz="3600" dirty="0">
                <a:latin typeface="Eras Demi ITC" panose="020B0805030504020804" pitchFamily="34" charset="0"/>
              </a:rPr>
              <a:t> as imaginary future people. This is </a:t>
            </a:r>
            <a:r>
              <a:rPr kumimoji="1" lang="en-US" altLang="ja-JP" sz="3600" dirty="0">
                <a:solidFill>
                  <a:srgbClr val="FF0000"/>
                </a:solidFill>
                <a:latin typeface="Eras Demi ITC" panose="020B0805030504020804" pitchFamily="34" charset="0"/>
              </a:rPr>
              <a:t>not</a:t>
            </a:r>
            <a:r>
              <a:rPr kumimoji="1" lang="en-US" altLang="ja-JP" sz="3600" dirty="0">
                <a:latin typeface="Eras Demi ITC" panose="020B0805030504020804" pitchFamily="34" charset="0"/>
              </a:rPr>
              <a:t> a formal discussion where you need to take notes.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73A59AF-6DB7-975E-C09B-E5C538D14E96}"/>
              </a:ext>
            </a:extLst>
          </p:cNvPr>
          <p:cNvSpPr txBox="1"/>
          <p:nvPr/>
        </p:nvSpPr>
        <p:spPr>
          <a:xfrm>
            <a:off x="7117234" y="5524500"/>
            <a:ext cx="10705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Eras Demi ITC" panose="020B0805030504020804" pitchFamily="34" charset="0"/>
              </a:rPr>
              <a:t>Important Request (2)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E3BC87F-7780-843F-54E8-39094C53A9BE}"/>
              </a:ext>
            </a:extLst>
          </p:cNvPr>
          <p:cNvSpPr txBox="1"/>
          <p:nvPr/>
        </p:nvSpPr>
        <p:spPr>
          <a:xfrm>
            <a:off x="7117233" y="6615571"/>
            <a:ext cx="10865967" cy="3176129"/>
          </a:xfrm>
          <a:prstGeom prst="rect">
            <a:avLst/>
          </a:prstGeom>
          <a:solidFill>
            <a:srgbClr val="F6F4F1"/>
          </a:solidFill>
        </p:spPr>
        <p:txBody>
          <a:bodyPr wrap="square" lIns="216000" rtlCol="0">
            <a:noAutofit/>
          </a:bodyPr>
          <a:lstStyle/>
          <a:p>
            <a:r>
              <a:rPr kumimoji="1" lang="en-US" altLang="ja-JP" sz="3600" dirty="0">
                <a:latin typeface="Eras Demi ITC" panose="020B0805030504020804" pitchFamily="34" charset="0"/>
              </a:rPr>
              <a:t>Since you are living in 2054, you must speak about 2024 in the </a:t>
            </a:r>
            <a:r>
              <a:rPr kumimoji="1" lang="en-US" altLang="ja-JP" sz="3600" dirty="0">
                <a:solidFill>
                  <a:srgbClr val="FF0000"/>
                </a:solidFill>
                <a:latin typeface="Eras Demi ITC" panose="020B0805030504020804" pitchFamily="34" charset="0"/>
              </a:rPr>
              <a:t>past tense</a:t>
            </a:r>
            <a:r>
              <a:rPr kumimoji="1" lang="en-US" altLang="ja-JP" sz="3600" dirty="0">
                <a:latin typeface="Eras Demi ITC" panose="020B0805030504020804" pitchFamily="34" charset="0"/>
              </a:rPr>
              <a:t>.</a:t>
            </a:r>
          </a:p>
          <a:p>
            <a:endParaRPr kumimoji="1" lang="en-US" altLang="ja-JP" sz="1600" dirty="0">
              <a:latin typeface="Eras Demi ITC" panose="020B0805030504020804" pitchFamily="34" charset="0"/>
            </a:endParaRPr>
          </a:p>
          <a:p>
            <a:pPr lvl="1"/>
            <a:r>
              <a:rPr kumimoji="1" lang="en-US" altLang="ja-JP" sz="2800" dirty="0">
                <a:latin typeface="Eras Demi ITC" panose="020B0805030504020804" pitchFamily="34" charset="0"/>
              </a:rPr>
              <a:t>(Wrong) Now, the use of generative AI </a:t>
            </a:r>
            <a:r>
              <a:rPr kumimoji="1" lang="en-US" altLang="ja-JP" sz="2800" dirty="0">
                <a:solidFill>
                  <a:srgbClr val="FF0000"/>
                </a:solidFill>
                <a:latin typeface="Eras Demi ITC" panose="020B0805030504020804" pitchFamily="34" charset="0"/>
              </a:rPr>
              <a:t>is</a:t>
            </a:r>
            <a:r>
              <a:rPr kumimoji="1" lang="en-US" altLang="ja-JP" sz="2800" dirty="0">
                <a:latin typeface="Eras Demi ITC" panose="020B0805030504020804" pitchFamily="34" charset="0"/>
              </a:rPr>
              <a:t> rapidly spreading.</a:t>
            </a:r>
          </a:p>
          <a:p>
            <a:pPr lvl="1"/>
            <a:endParaRPr kumimoji="1" lang="en-US" altLang="ja-JP" sz="2800" dirty="0">
              <a:latin typeface="Eras Demi ITC" panose="020B0805030504020804" pitchFamily="34" charset="0"/>
            </a:endParaRPr>
          </a:p>
          <a:p>
            <a:pPr lvl="1"/>
            <a:r>
              <a:rPr kumimoji="1" lang="en-US" altLang="ja-JP" sz="2800" dirty="0">
                <a:latin typeface="Eras Demi ITC" panose="020B0805030504020804" pitchFamily="34" charset="0"/>
              </a:rPr>
              <a:t>(Correct) At that time, the use of generative AI </a:t>
            </a:r>
            <a:r>
              <a:rPr kumimoji="1" lang="en-US" altLang="ja-JP" sz="2800" dirty="0">
                <a:solidFill>
                  <a:srgbClr val="FF0000"/>
                </a:solidFill>
                <a:latin typeface="Eras Demi ITC" panose="020B0805030504020804" pitchFamily="34" charset="0"/>
              </a:rPr>
              <a:t>was</a:t>
            </a:r>
            <a:r>
              <a:rPr kumimoji="1" lang="en-US" altLang="ja-JP" sz="2800" dirty="0">
                <a:latin typeface="Eras Demi ITC" panose="020B0805030504020804" pitchFamily="34" charset="0"/>
              </a:rPr>
              <a:t> rapidly spreading.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A7EC64F4-A5DA-64D0-8883-9F0D946D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D167A5-BECC-B4F1-F77D-7425D16DBCEF}"/>
              </a:ext>
            </a:extLst>
          </p:cNvPr>
          <p:cNvSpPr txBox="1"/>
          <p:nvPr/>
        </p:nvSpPr>
        <p:spPr>
          <a:xfrm>
            <a:off x="1404000" y="7128000"/>
            <a:ext cx="1071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06.</a:t>
            </a:r>
            <a:r>
              <a:rPr kumimoji="1" lang="ja-JP" alt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　</a:t>
            </a:r>
            <a:r>
              <a:rPr kumimoji="1" lang="en-US" altLang="ja-JP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Summary of Discussion Results</a:t>
            </a:r>
          </a:p>
        </p:txBody>
      </p:sp>
    </p:spTree>
    <p:extLst>
      <p:ext uri="{BB962C8B-B14F-4D97-AF65-F5344CB8AC3E}">
        <p14:creationId xmlns:p14="http://schemas.microsoft.com/office/powerpoint/2010/main" val="203053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63774C-C0FD-38E5-7697-C612B1F481D1}"/>
              </a:ext>
            </a:extLst>
          </p:cNvPr>
          <p:cNvSpPr txBox="1"/>
          <p:nvPr/>
        </p:nvSpPr>
        <p:spPr>
          <a:xfrm>
            <a:off x="1676400" y="2913534"/>
            <a:ext cx="8915400" cy="6969857"/>
          </a:xfrm>
          <a:prstGeom prst="rect">
            <a:avLst/>
          </a:prstGeom>
          <a:solidFill>
            <a:srgbClr val="F6F4F1"/>
          </a:solidFill>
        </p:spPr>
        <p:txBody>
          <a:bodyPr wrap="square" rtlCol="0">
            <a:spAutoFit/>
          </a:bodyPr>
          <a:lstStyle/>
          <a:p>
            <a:pPr marL="637200" lvl="1">
              <a:lnSpc>
                <a:spcPts val="7800"/>
              </a:lnSpc>
            </a:pPr>
            <a:r>
              <a:rPr kumimoji="1" lang="en-US" altLang="ja-JP" sz="3600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01.</a:t>
            </a:r>
            <a:r>
              <a:rPr kumimoji="1" lang="ja-JP" altLang="en-US" sz="3600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　</a:t>
            </a:r>
            <a:r>
              <a:rPr kumimoji="1" lang="en-US" altLang="ja-JP" sz="3200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Opening Remarks</a:t>
            </a:r>
          </a:p>
          <a:p>
            <a:pPr marL="637200" lvl="1">
              <a:lnSpc>
                <a:spcPts val="7800"/>
              </a:lnSpc>
            </a:pPr>
            <a:r>
              <a:rPr kumimoji="1" lang="en-US" altLang="ja-JP" sz="3600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02.</a:t>
            </a:r>
            <a:r>
              <a:rPr kumimoji="1" lang="ja-JP" altLang="en-US" sz="3600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　</a:t>
            </a:r>
            <a:r>
              <a:rPr kumimoji="1" lang="en-US" altLang="ja-JP" sz="3200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What is Future Design?</a:t>
            </a:r>
          </a:p>
          <a:p>
            <a:pPr marL="637200" lvl="1">
              <a:lnSpc>
                <a:spcPts val="7800"/>
              </a:lnSpc>
            </a:pPr>
            <a:r>
              <a:rPr kumimoji="1" lang="en-US" altLang="ja-JP" sz="3600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03.</a:t>
            </a:r>
            <a:r>
              <a:rPr kumimoji="1" lang="ja-JP" altLang="en-US" sz="3600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　</a:t>
            </a:r>
            <a:r>
              <a:rPr kumimoji="1" lang="en-US" altLang="ja-JP" sz="3200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Group Formation</a:t>
            </a:r>
          </a:p>
          <a:p>
            <a:pPr marL="637200" lvl="1">
              <a:lnSpc>
                <a:spcPts val="7800"/>
              </a:lnSpc>
            </a:pPr>
            <a:r>
              <a:rPr kumimoji="1" lang="en-US" altLang="ja-JP" sz="3600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04.</a:t>
            </a:r>
            <a:r>
              <a:rPr kumimoji="1" lang="ja-JP" altLang="en-US" sz="3600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　</a:t>
            </a:r>
            <a:r>
              <a:rPr kumimoji="1" lang="en-US" altLang="ja-JP" sz="3200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Past Design Discussion</a:t>
            </a:r>
          </a:p>
          <a:p>
            <a:pPr marL="637200" lvl="1">
              <a:lnSpc>
                <a:spcPts val="7800"/>
              </a:lnSpc>
            </a:pPr>
            <a:r>
              <a:rPr kumimoji="1" lang="en-US" altLang="ja-JP" sz="3600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05.</a:t>
            </a:r>
            <a:r>
              <a:rPr kumimoji="1" lang="ja-JP" altLang="en-US" sz="3600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　</a:t>
            </a:r>
            <a:r>
              <a:rPr kumimoji="1" lang="en-US" altLang="ja-JP" sz="3200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Future Design Discussion</a:t>
            </a:r>
          </a:p>
          <a:p>
            <a:pPr marL="637200" lvl="1">
              <a:lnSpc>
                <a:spcPts val="7800"/>
              </a:lnSpc>
            </a:pPr>
            <a:r>
              <a:rPr kumimoji="1" lang="en-US" altLang="ja-JP" sz="3600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06.</a:t>
            </a:r>
            <a:r>
              <a:rPr kumimoji="1" lang="ja-JP" altLang="en-US" sz="3600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　</a:t>
            </a:r>
            <a:r>
              <a:rPr kumimoji="1" lang="en-US" altLang="ja-JP" sz="3200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Summary of Discussion Results</a:t>
            </a:r>
          </a:p>
          <a:p>
            <a:pPr marL="637200" lvl="1">
              <a:lnSpc>
                <a:spcPts val="7800"/>
              </a:lnSpc>
            </a:pPr>
            <a:r>
              <a:rPr kumimoji="1" lang="en-US" altLang="ja-JP" sz="3600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07.</a:t>
            </a:r>
            <a:r>
              <a:rPr kumimoji="1" lang="ja-JP" altLang="en-US" sz="3600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　</a:t>
            </a:r>
            <a:r>
              <a:rPr kumimoji="1" lang="en-US" altLang="ja-JP" sz="3200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Presentation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0DBE66C-D1CF-F7F3-74A8-68800CB91194}"/>
              </a:ext>
            </a:extLst>
          </p:cNvPr>
          <p:cNvSpPr txBox="1"/>
          <p:nvPr/>
        </p:nvSpPr>
        <p:spPr>
          <a:xfrm>
            <a:off x="1398496" y="370952"/>
            <a:ext cx="6347009" cy="472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altLang="ja-JP" sz="2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Eras Demi ITC" panose="020B0805030504020804" pitchFamily="34" charset="0"/>
                <a:cs typeface="Segoe UI" panose="020B0502040204020203" pitchFamily="34" charset="0"/>
              </a:rPr>
              <a:t>Table of Contents</a:t>
            </a:r>
            <a:endParaRPr lang="en-US" sz="2799" spc="279" dirty="0">
              <a:solidFill>
                <a:srgbClr val="241E17"/>
              </a:solidFill>
              <a:latin typeface="Eras Demi ITC" panose="020B0805030504020804" pitchFamily="34" charset="0"/>
              <a:ea typeface="游明朝" panose="02020400000000000000" pitchFamily="18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90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238250"/>
            <a:ext cx="18288000" cy="0"/>
          </a:xfrm>
          <a:prstGeom prst="line">
            <a:avLst/>
          </a:prstGeom>
          <a:ln w="38100" cap="flat">
            <a:solidFill>
              <a:srgbClr val="AEA2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398496" y="1464180"/>
            <a:ext cx="15143649" cy="6009126"/>
            <a:chOff x="0" y="0"/>
            <a:chExt cx="20191531" cy="801216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5300" b="5300"/>
            <a:stretch>
              <a:fillRect/>
            </a:stretch>
          </p:blipFill>
          <p:spPr>
            <a:xfrm>
              <a:off x="0" y="0"/>
              <a:ext cx="20191531" cy="8012168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477277" y="7825011"/>
            <a:ext cx="17671575" cy="2259468"/>
            <a:chOff x="0" y="0"/>
            <a:chExt cx="7609817" cy="9234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609818" cy="923495"/>
            </a:xfrm>
            <a:custGeom>
              <a:avLst/>
              <a:gdLst/>
              <a:ahLst/>
              <a:cxnLst/>
              <a:rect l="l" t="t" r="r" b="b"/>
              <a:pathLst>
                <a:path w="7609818" h="923495">
                  <a:moveTo>
                    <a:pt x="8762" y="0"/>
                  </a:moveTo>
                  <a:lnTo>
                    <a:pt x="7601055" y="0"/>
                  </a:lnTo>
                  <a:cubicBezTo>
                    <a:pt x="7603379" y="0"/>
                    <a:pt x="7605608" y="923"/>
                    <a:pt x="7607251" y="2566"/>
                  </a:cubicBezTo>
                  <a:cubicBezTo>
                    <a:pt x="7608894" y="4210"/>
                    <a:pt x="7609818" y="6438"/>
                    <a:pt x="7609818" y="8762"/>
                  </a:cubicBezTo>
                  <a:lnTo>
                    <a:pt x="7609818" y="914733"/>
                  </a:lnTo>
                  <a:cubicBezTo>
                    <a:pt x="7609818" y="917057"/>
                    <a:pt x="7608894" y="919285"/>
                    <a:pt x="7607251" y="920929"/>
                  </a:cubicBezTo>
                  <a:cubicBezTo>
                    <a:pt x="7605608" y="922572"/>
                    <a:pt x="7603379" y="923495"/>
                    <a:pt x="7601055" y="923495"/>
                  </a:cubicBezTo>
                  <a:lnTo>
                    <a:pt x="8762" y="923495"/>
                  </a:lnTo>
                  <a:cubicBezTo>
                    <a:pt x="6438" y="923495"/>
                    <a:pt x="4210" y="922572"/>
                    <a:pt x="2566" y="920929"/>
                  </a:cubicBezTo>
                  <a:cubicBezTo>
                    <a:pt x="923" y="919285"/>
                    <a:pt x="0" y="917057"/>
                    <a:pt x="0" y="914733"/>
                  </a:cubicBezTo>
                  <a:lnTo>
                    <a:pt x="0" y="8762"/>
                  </a:lnTo>
                  <a:cubicBezTo>
                    <a:pt x="0" y="6438"/>
                    <a:pt x="923" y="4210"/>
                    <a:pt x="2566" y="2566"/>
                  </a:cubicBezTo>
                  <a:cubicBezTo>
                    <a:pt x="4210" y="923"/>
                    <a:pt x="6438" y="0"/>
                    <a:pt x="8762" y="0"/>
                  </a:cubicBezTo>
                  <a:close/>
                </a:path>
              </a:pathLst>
            </a:custGeom>
            <a:solidFill>
              <a:srgbClr val="F6F4F1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0"/>
              <a:ext cx="7609817" cy="1113995"/>
            </a:xfrm>
            <a:prstGeom prst="rect">
              <a:avLst/>
            </a:prstGeom>
          </p:spPr>
          <p:txBody>
            <a:bodyPr lIns="34618" tIns="34618" rIns="34618" bIns="34618" rtlCol="0" anchor="ctr"/>
            <a:lstStyle/>
            <a:p>
              <a:pPr algn="ctr">
                <a:lnSpc>
                  <a:spcPts val="4800"/>
                </a:lnSpc>
              </a:pPr>
              <a:endParaRPr b="1"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33800" y="7949837"/>
            <a:ext cx="872322" cy="809953"/>
          </a:xfrm>
          <a:prstGeom prst="ellipse">
            <a:avLst/>
          </a:prstGeom>
          <a:solidFill>
            <a:srgbClr val="DBD5CF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14"/>
              </a:lnSpc>
            </a:pPr>
            <a:r>
              <a:rPr lang="en-US" sz="2949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</a:rPr>
              <a:t>1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35F373E-E12B-F394-3CAB-E2148E807D94}"/>
              </a:ext>
            </a:extLst>
          </p:cNvPr>
          <p:cNvSpPr txBox="1"/>
          <p:nvPr/>
        </p:nvSpPr>
        <p:spPr>
          <a:xfrm>
            <a:off x="1656019" y="7825011"/>
            <a:ext cx="16048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Eras Demi ITC" panose="020B0805030504020804" pitchFamily="34" charset="0"/>
              </a:rPr>
              <a:t>Please write down the ideas for (1) (about the world in 2054) on yellow sticky notes.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66403D2-F67A-57B0-2902-05E5D3C7AA68}"/>
              </a:ext>
            </a:extLst>
          </p:cNvPr>
          <p:cNvSpPr txBox="1"/>
          <p:nvPr/>
        </p:nvSpPr>
        <p:spPr>
          <a:xfrm>
            <a:off x="1611035" y="9105297"/>
            <a:ext cx="1652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Eras Demi ITC" panose="020B0805030504020804" pitchFamily="34" charset="0"/>
              </a:rPr>
              <a:t>Please write down the ideas for (2) (requests for 2024) on blue sticky notes.</a:t>
            </a:r>
            <a:endParaRPr kumimoji="1" lang="ja-JP" altLang="en-US" sz="3600" b="1" dirty="0">
              <a:latin typeface="Eras Demi ITC" panose="020B0805030504020804" pitchFamily="34" charset="0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0419AE6C-A6CB-A672-5DDB-9417F6714652}"/>
              </a:ext>
            </a:extLst>
          </p:cNvPr>
          <p:cNvSpPr txBox="1"/>
          <p:nvPr/>
        </p:nvSpPr>
        <p:spPr>
          <a:xfrm>
            <a:off x="627173" y="9081031"/>
            <a:ext cx="872322" cy="809953"/>
          </a:xfrm>
          <a:prstGeom prst="ellipse">
            <a:avLst/>
          </a:prstGeom>
          <a:solidFill>
            <a:srgbClr val="DBD5CF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14"/>
              </a:lnSpc>
            </a:pPr>
            <a:r>
              <a:rPr lang="en-US" sz="2949" b="1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</a:rPr>
              <a:t>2</a:t>
            </a: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DB5B5564-FDE6-6DC9-0D19-200D6E581604}"/>
              </a:ext>
            </a:extLst>
          </p:cNvPr>
          <p:cNvSpPr txBox="1"/>
          <p:nvPr/>
        </p:nvSpPr>
        <p:spPr>
          <a:xfrm>
            <a:off x="1398496" y="370952"/>
            <a:ext cx="1549100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kumimoji="1" lang="en-US" altLang="ja-JP" sz="2800" dirty="0">
                <a:latin typeface="Eras Demi ITC" panose="020B0805030504020804" pitchFamily="34" charset="0"/>
                <a:cs typeface="Segoe UI" panose="020B0502040204020203" pitchFamily="34" charset="0"/>
              </a:rPr>
              <a:t>06.</a:t>
            </a:r>
            <a:r>
              <a:rPr kumimoji="1" lang="ja-JP" altLang="en-US" sz="2800" dirty="0">
                <a:latin typeface="Eras Demi ITC" panose="020B0805030504020804" pitchFamily="34" charset="0"/>
                <a:cs typeface="Segoe UI" panose="020B0502040204020203" pitchFamily="34" charset="0"/>
              </a:rPr>
              <a:t>　</a:t>
            </a:r>
            <a:r>
              <a:rPr kumimoji="1" lang="en-US" altLang="ja-JP" sz="2800" dirty="0">
                <a:latin typeface="Eras Demi ITC" panose="020B0805030504020804" pitchFamily="34" charset="0"/>
                <a:cs typeface="Segoe UI" panose="020B0502040204020203" pitchFamily="34" charset="0"/>
              </a:rPr>
              <a:t>Summary of Discussion Results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1D220CB-893C-3E97-DDF8-6B46A494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49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588AC22-7614-FD47-C0B6-75AC7FCF00F0}"/>
              </a:ext>
            </a:extLst>
          </p:cNvPr>
          <p:cNvSpPr txBox="1"/>
          <p:nvPr/>
        </p:nvSpPr>
        <p:spPr>
          <a:xfrm>
            <a:off x="1404000" y="7128000"/>
            <a:ext cx="1071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Eras Demi ITC" panose="020B0805030504020804" pitchFamily="34" charset="0"/>
                <a:cs typeface="Segoe UI" panose="020B0502040204020203" pitchFamily="34" charset="0"/>
              </a:rPr>
              <a:t>07.</a:t>
            </a:r>
            <a:r>
              <a:rPr kumimoji="1" lang="ja-JP" altLang="en-US" sz="4400" b="1" dirty="0">
                <a:latin typeface="Eras Demi ITC" panose="020B0805030504020804" pitchFamily="34" charset="0"/>
                <a:cs typeface="Segoe UI" panose="020B0502040204020203" pitchFamily="34" charset="0"/>
              </a:rPr>
              <a:t>　</a:t>
            </a:r>
            <a:r>
              <a:rPr kumimoji="1" lang="en-US" altLang="ja-JP" sz="4400" b="1" dirty="0">
                <a:latin typeface="Eras Demi ITC" panose="020B0805030504020804" pitchFamily="34" charset="0"/>
                <a:cs typeface="Segoe UI" panose="020B0502040204020203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528449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305050"/>
            <a:ext cx="8115300" cy="6953250"/>
            <a:chOff x="0" y="0"/>
            <a:chExt cx="10820400" cy="9271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0976" r="20976"/>
            <a:stretch>
              <a:fillRect/>
            </a:stretch>
          </p:blipFill>
          <p:spPr>
            <a:xfrm>
              <a:off x="0" y="0"/>
              <a:ext cx="10820400" cy="9271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181100"/>
            <a:ext cx="18288000" cy="0"/>
          </a:xfrm>
          <a:prstGeom prst="line">
            <a:avLst/>
          </a:prstGeom>
          <a:ln w="38100" cap="flat">
            <a:solidFill>
              <a:srgbClr val="AEA2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5D8E59DB-D5EE-E831-82AB-5781B44EF78C}"/>
              </a:ext>
            </a:extLst>
          </p:cNvPr>
          <p:cNvSpPr txBox="1"/>
          <p:nvPr/>
        </p:nvSpPr>
        <p:spPr>
          <a:xfrm>
            <a:off x="1398496" y="370952"/>
            <a:ext cx="15491009" cy="462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kumimoji="1" lang="en-US" altLang="ja-JP" sz="2800" dirty="0">
                <a:latin typeface="Eras Demi ITC" panose="020B0805030504020804" pitchFamily="34" charset="0"/>
                <a:cs typeface="Segoe UI" panose="020B0502040204020203" pitchFamily="34" charset="0"/>
              </a:rPr>
              <a:t>07.</a:t>
            </a:r>
            <a:r>
              <a:rPr kumimoji="1" lang="ja-JP" altLang="en-US" sz="2800" dirty="0">
                <a:latin typeface="Eras Demi ITC" panose="020B0805030504020804" pitchFamily="34" charset="0"/>
                <a:cs typeface="Segoe UI" panose="020B0502040204020203" pitchFamily="34" charset="0"/>
              </a:rPr>
              <a:t>　</a:t>
            </a:r>
            <a:r>
              <a:rPr kumimoji="1" lang="en-US" altLang="ja-JP" sz="2800" dirty="0">
                <a:latin typeface="Eras Demi ITC" panose="020B0805030504020804" pitchFamily="34" charset="0"/>
                <a:cs typeface="Segoe UI" panose="020B0502040204020203" pitchFamily="34" charset="0"/>
              </a:rPr>
              <a:t>Presentation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91CBE07-F391-9896-E12E-660C168BD90E}"/>
              </a:ext>
            </a:extLst>
          </p:cNvPr>
          <p:cNvSpPr txBox="1"/>
          <p:nvPr/>
        </p:nvSpPr>
        <p:spPr>
          <a:xfrm>
            <a:off x="10194235" y="4229100"/>
            <a:ext cx="7336542" cy="2385906"/>
          </a:xfrm>
          <a:prstGeom prst="roundRect">
            <a:avLst>
              <a:gd name="adj" fmla="val 4798"/>
            </a:avLst>
          </a:prstGeom>
          <a:solidFill>
            <a:srgbClr val="F6F4F1"/>
          </a:solidFill>
        </p:spPr>
        <p:txBody>
          <a:bodyPr wrap="square" lIns="252000" tIns="108000" rIns="180000" bIns="108000" rtlCol="0" anchor="t" anchorCtr="0">
            <a:noAutofit/>
          </a:bodyPr>
          <a:lstStyle/>
          <a:p>
            <a:r>
              <a:rPr kumimoji="1" lang="en-US" altLang="ja-JP" sz="4400" dirty="0">
                <a:latin typeface="Eras Demi ITC" panose="020B0805030504020804" pitchFamily="34" charset="0"/>
              </a:rPr>
              <a:t>Please present the results of your group discussion within one minute.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1F8539-C401-429D-1A35-42A8C205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658599" y="7901920"/>
            <a:ext cx="5965067" cy="1356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10"/>
              </a:lnSpc>
            </a:pPr>
            <a:r>
              <a:rPr lang="en-US" sz="7864" dirty="0">
                <a:solidFill>
                  <a:srgbClr val="63564D"/>
                </a:solidFill>
                <a:latin typeface="Kunstler Script" panose="030304020206070D0D06" pitchFamily="66" charset="0"/>
              </a:rPr>
              <a:t>Thank you!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C7FACF-2B83-5B7B-FDE9-5093D47F2A53}"/>
              </a:ext>
            </a:extLst>
          </p:cNvPr>
          <p:cNvSpPr txBox="1"/>
          <p:nvPr/>
        </p:nvSpPr>
        <p:spPr>
          <a:xfrm>
            <a:off x="647768" y="1257300"/>
            <a:ext cx="17221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2">
                    <a:lumMod val="10000"/>
                  </a:schemeClr>
                </a:solidFill>
                <a:latin typeface="Eras Demi ITC" panose="020B0805030504020804" pitchFamily="34" charset="0"/>
              </a:rPr>
              <a:t>Finally...</a:t>
            </a:r>
          </a:p>
          <a:p>
            <a:endParaRPr kumimoji="1" lang="en-US" altLang="ja-JP" sz="4000" dirty="0">
              <a:solidFill>
                <a:schemeClr val="bg2">
                  <a:lumMod val="10000"/>
                </a:schemeClr>
              </a:solidFill>
              <a:latin typeface="Eras Demi ITC" panose="020B0805030504020804" pitchFamily="34" charset="0"/>
            </a:endParaRPr>
          </a:p>
          <a:p>
            <a:r>
              <a:rPr kumimoji="1" lang="en-US" altLang="ja-JP" sz="4000" dirty="0">
                <a:solidFill>
                  <a:schemeClr val="bg2">
                    <a:lumMod val="10000"/>
                  </a:schemeClr>
                </a:solidFill>
                <a:latin typeface="Eras Demi ITC" panose="020B0805030504020804" pitchFamily="34" charset="0"/>
              </a:rPr>
              <a:t>As a future person, you have demonstrated creativity and conceived a message directed towards you as a contemporary individual.</a:t>
            </a:r>
          </a:p>
          <a:p>
            <a:endParaRPr kumimoji="1" lang="en-US" altLang="ja-JP" sz="4000" dirty="0">
              <a:solidFill>
                <a:schemeClr val="bg2">
                  <a:lumMod val="10000"/>
                </a:schemeClr>
              </a:solidFill>
              <a:latin typeface="Eras Demi ITC" panose="020B0805030504020804" pitchFamily="34" charset="0"/>
            </a:endParaRPr>
          </a:p>
          <a:p>
            <a:r>
              <a:rPr kumimoji="1" lang="en-US" altLang="ja-JP" sz="4000" dirty="0">
                <a:solidFill>
                  <a:schemeClr val="bg2">
                    <a:lumMod val="10000"/>
                  </a:schemeClr>
                </a:solidFill>
                <a:latin typeface="Eras Demi ITC" panose="020B0805030504020804" pitchFamily="34" charset="0"/>
              </a:rPr>
              <a:t>As a contemporary individual who receives a message conceived by none other than yourself, you will find yourself unable to refrain from reconsidering your thoughts and actions for the future.</a:t>
            </a:r>
          </a:p>
          <a:p>
            <a:endParaRPr kumimoji="1" lang="en-US" altLang="ja-JP" sz="4000" dirty="0">
              <a:solidFill>
                <a:schemeClr val="bg2">
                  <a:lumMod val="10000"/>
                </a:schemeClr>
              </a:solidFill>
              <a:latin typeface="Eras Demi ITC" panose="020B0805030504020804" pitchFamily="34" charset="0"/>
            </a:endParaRPr>
          </a:p>
          <a:p>
            <a:r>
              <a:rPr kumimoji="1" lang="en-US" altLang="ja-JP" sz="4000" dirty="0">
                <a:solidFill>
                  <a:schemeClr val="bg2">
                    <a:lumMod val="10000"/>
                  </a:schemeClr>
                </a:solidFill>
                <a:latin typeface="Eras Demi ITC" panose="020B0805030504020804" pitchFamily="34" charset="0"/>
              </a:rPr>
              <a:t>In this way, the “</a:t>
            </a:r>
            <a:r>
              <a:rPr kumimoji="1" lang="en-US" altLang="ja-JP" sz="4000" dirty="0" err="1">
                <a:solidFill>
                  <a:schemeClr val="bg2">
                    <a:lumMod val="10000"/>
                  </a:schemeClr>
                </a:solidFill>
                <a:latin typeface="Eras Demi ITC" panose="020B0805030504020804" pitchFamily="34" charset="0"/>
              </a:rPr>
              <a:t>futurability</a:t>
            </a:r>
            <a:r>
              <a:rPr kumimoji="1" lang="en-US" altLang="ja-JP" sz="4000" dirty="0">
                <a:solidFill>
                  <a:schemeClr val="bg2">
                    <a:lumMod val="10000"/>
                  </a:schemeClr>
                </a:solidFill>
                <a:latin typeface="Eras Demi ITC" panose="020B0805030504020804" pitchFamily="34" charset="0"/>
              </a:rPr>
              <a:t>” you possessed naturally manifest themselves.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F75E0D-4B0D-8CDF-9E0A-17A4C00C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86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761AFA89-19F6-D00E-643F-E3F350C7D401}"/>
              </a:ext>
            </a:extLst>
          </p:cNvPr>
          <p:cNvSpPr/>
          <p:nvPr/>
        </p:nvSpPr>
        <p:spPr>
          <a:xfrm>
            <a:off x="0" y="1238250"/>
            <a:ext cx="18288000" cy="0"/>
          </a:xfrm>
          <a:prstGeom prst="line">
            <a:avLst/>
          </a:prstGeom>
          <a:ln w="38100" cap="flat">
            <a:solidFill>
              <a:srgbClr val="AEA2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40F50E-ABDA-FCEC-5323-B3B316710B52}"/>
              </a:ext>
            </a:extLst>
          </p:cNvPr>
          <p:cNvSpPr txBox="1"/>
          <p:nvPr/>
        </p:nvSpPr>
        <p:spPr>
          <a:xfrm>
            <a:off x="554033" y="1500485"/>
            <a:ext cx="17208000" cy="8324850"/>
          </a:xfrm>
          <a:prstGeom prst="rect">
            <a:avLst/>
          </a:prstGeom>
          <a:solidFill>
            <a:srgbClr val="F6F4F1"/>
          </a:solidFill>
        </p:spPr>
        <p:txBody>
          <a:bodyPr wrap="square" lIns="0" tIns="144000" rIns="0" bIns="36000" rtlCol="0">
            <a:noAutofit/>
          </a:bodyPr>
          <a:lstStyle/>
          <a:p>
            <a:pPr marL="1371600" lvl="2" indent="-457200">
              <a:buFont typeface="+mj-lt"/>
              <a:buAutoNum type="arabicPeriod"/>
            </a:pPr>
            <a:r>
              <a:rPr kumimoji="1" lang="en-US" altLang="ja-JP" sz="2200" dirty="0"/>
              <a:t>For example, Richardson, K., Steffen, W., Lucht, W., et al. (2023). Earth beyond six of nine planetary boundaries. Science Advances, 9, eadh2458.</a:t>
            </a:r>
          </a:p>
          <a:p>
            <a:pPr marL="1371600" lvl="2" indent="-457200">
              <a:buFont typeface="+mj-lt"/>
              <a:buAutoNum type="arabicPeriod"/>
            </a:pPr>
            <a:endParaRPr kumimoji="1" lang="en-US" altLang="ja-JP" sz="2200" dirty="0"/>
          </a:p>
          <a:p>
            <a:pPr marL="1371600" lvl="2" indent="-457200">
              <a:buFont typeface="+mj-lt"/>
              <a:buAutoNum type="arabicPeriod"/>
            </a:pPr>
            <a:r>
              <a:rPr kumimoji="1" lang="en-US" altLang="ja-JP" sz="2200" dirty="0"/>
              <a:t>For a  paper positioning the market and democracy as causes of future failure and defining future possibilities, see:</a:t>
            </a:r>
            <a:r>
              <a:rPr kumimoji="1" lang="ja-JP" altLang="en-US" sz="2200" dirty="0"/>
              <a:t>　</a:t>
            </a:r>
            <a:r>
              <a:rPr kumimoji="1" lang="en-US" altLang="ja-JP" sz="2200" i="1" dirty="0" err="1"/>
              <a:t>Saijo</a:t>
            </a:r>
            <a:r>
              <a:rPr kumimoji="1" lang="en-US" altLang="ja-JP" sz="2200" i="1" dirty="0"/>
              <a:t>, T. (2020). Future design: Bequeathing sustainable natural environments and sustainable societies to future generations. Sustainability, 12(16), 6467.</a:t>
            </a:r>
          </a:p>
          <a:p>
            <a:pPr marL="1371600" lvl="2" indent="-457200">
              <a:buFont typeface="+mj-lt"/>
              <a:buAutoNum type="arabicPeriod"/>
            </a:pPr>
            <a:endParaRPr kumimoji="1" lang="en-US" altLang="ja-JP" sz="2200" dirty="0"/>
          </a:p>
          <a:p>
            <a:pPr marL="1371600" lvl="2" indent="-457200">
              <a:buFont typeface="+mj-lt"/>
              <a:buAutoNum type="arabicPeriod"/>
            </a:pPr>
            <a:r>
              <a:rPr kumimoji="1" lang="en-US" altLang="ja-JP" sz="2200" dirty="0"/>
              <a:t>For a comparison between methods of social science interventions in actions towards others and Future Design (FD), see: </a:t>
            </a:r>
            <a:r>
              <a:rPr kumimoji="1" lang="en-US" altLang="ja-JP" sz="2200" i="1" dirty="0"/>
              <a:t>Pandit, A., Nakagawa, Y., </a:t>
            </a:r>
            <a:r>
              <a:rPr kumimoji="1" lang="en-US" altLang="ja-JP" sz="2200" i="1" dirty="0" err="1"/>
              <a:t>Timilsina</a:t>
            </a:r>
            <a:r>
              <a:rPr kumimoji="1" lang="en-US" altLang="ja-JP" sz="2200" i="1" dirty="0"/>
              <a:t>, R. R., Kotani, K., &amp; </a:t>
            </a:r>
            <a:r>
              <a:rPr kumimoji="1" lang="en-US" altLang="ja-JP" sz="2200" i="1" dirty="0" err="1"/>
              <a:t>Saijo</a:t>
            </a:r>
            <a:r>
              <a:rPr kumimoji="1" lang="en-US" altLang="ja-JP" sz="2200" i="1" dirty="0"/>
              <a:t>, T. (2021). Taking the perspectives of future generations as an effective method for achieving sustainable waste management. Sustainable Production and Consumption, 27, 1526-1536.</a:t>
            </a:r>
          </a:p>
          <a:p>
            <a:pPr marL="1371600" lvl="2" indent="-457200">
              <a:buFont typeface="+mj-lt"/>
              <a:buAutoNum type="arabicPeriod"/>
            </a:pPr>
            <a:endParaRPr kumimoji="1" lang="en-US" altLang="ja-JP" sz="2200" i="1" dirty="0"/>
          </a:p>
          <a:p>
            <a:pPr marL="1371600" lvl="2" indent="-457200">
              <a:buFont typeface="+mj-lt"/>
              <a:buAutoNum type="arabicPeriod"/>
            </a:pPr>
            <a:r>
              <a:rPr kumimoji="1" lang="en-US" altLang="ja-JP" sz="2200" dirty="0"/>
              <a:t>The concept of imaginary future people was first proposed in the following paper</a:t>
            </a:r>
            <a:r>
              <a:rPr kumimoji="1" lang="en-US" altLang="ja-JP" sz="2200" i="1" dirty="0"/>
              <a:t>: </a:t>
            </a:r>
            <a:r>
              <a:rPr kumimoji="1" lang="en-US" altLang="ja-JP" sz="2200" i="1" dirty="0" err="1"/>
              <a:t>Kamijo</a:t>
            </a:r>
            <a:r>
              <a:rPr kumimoji="1" lang="en-US" altLang="ja-JP" sz="2200" i="1" dirty="0"/>
              <a:t>, Y., Komiya, A., </a:t>
            </a:r>
            <a:r>
              <a:rPr kumimoji="1" lang="en-US" altLang="ja-JP" sz="2200" i="1" dirty="0" err="1"/>
              <a:t>Mifune</a:t>
            </a:r>
            <a:r>
              <a:rPr kumimoji="1" lang="en-US" altLang="ja-JP" sz="2200" i="1" dirty="0"/>
              <a:t>, N., &amp; </a:t>
            </a:r>
            <a:r>
              <a:rPr kumimoji="1" lang="en-US" altLang="ja-JP" sz="2200" i="1" dirty="0" err="1"/>
              <a:t>Saijo</a:t>
            </a:r>
            <a:r>
              <a:rPr kumimoji="1" lang="en-US" altLang="ja-JP" sz="2200" i="1" dirty="0"/>
              <a:t>, T. (2017). Negotiating with the future: Incorporating imaginary future generations into negotiations. Sustainability science, 12, 409-420.</a:t>
            </a:r>
          </a:p>
          <a:p>
            <a:pPr marL="1371600" lvl="2" indent="-457200">
              <a:buFont typeface="+mj-lt"/>
              <a:buAutoNum type="arabicPeriod"/>
            </a:pPr>
            <a:endParaRPr kumimoji="1" lang="en-US" altLang="ja-JP" sz="2200" dirty="0"/>
          </a:p>
          <a:p>
            <a:pPr marL="1371600" lvl="2" indent="-457200">
              <a:buFont typeface="+mj-lt"/>
              <a:buAutoNum type="arabicPeriod"/>
            </a:pPr>
            <a:r>
              <a:rPr kumimoji="1" lang="en-US" altLang="ja-JP" sz="2200" dirty="0"/>
              <a:t>The idea of Past Design was first proposed in the following paper: </a:t>
            </a:r>
            <a:r>
              <a:rPr kumimoji="1" lang="en-US" altLang="ja-JP" sz="2200" i="1" dirty="0"/>
              <a:t>Nakagawa, Y., Kotani, K., Matsumoto, M., &amp; </a:t>
            </a:r>
            <a:r>
              <a:rPr kumimoji="1" lang="en-US" altLang="ja-JP" sz="2200" i="1" dirty="0" err="1"/>
              <a:t>Saijo</a:t>
            </a:r>
            <a:r>
              <a:rPr kumimoji="1" lang="en-US" altLang="ja-JP" sz="2200" i="1" dirty="0"/>
              <a:t>, T. (2019). Intergenerational retrospective viewpoints and individual policy preferences for future: A deliberative experiment for forest management. Futures, 105, 40-53.</a:t>
            </a:r>
          </a:p>
          <a:p>
            <a:pPr marL="1371600" lvl="2" indent="-457200">
              <a:buFont typeface="+mj-lt"/>
              <a:buAutoNum type="arabicPeriod"/>
            </a:pPr>
            <a:endParaRPr kumimoji="1" lang="en-US" altLang="ja-JP" sz="2200" dirty="0"/>
          </a:p>
          <a:p>
            <a:pPr marL="1371600" lvl="2" indent="-457200">
              <a:buFont typeface="+mj-lt"/>
              <a:buAutoNum type="arabicPeriod"/>
            </a:pPr>
            <a:r>
              <a:rPr kumimoji="1" lang="en-US" altLang="ja-JP" sz="2200" dirty="0"/>
              <a:t>For the use of the concept of "Good Ancestor," the following book was referenced: </a:t>
            </a:r>
            <a:r>
              <a:rPr kumimoji="1" lang="en-US" altLang="ja-JP" sz="2200" i="1" dirty="0" err="1"/>
              <a:t>Krznaric</a:t>
            </a:r>
            <a:r>
              <a:rPr kumimoji="1" lang="en-US" altLang="ja-JP" sz="2200" i="1" dirty="0"/>
              <a:t>, R. (2020). The good ancestor: How to think long term in a short-term world. Random House.</a:t>
            </a:r>
          </a:p>
          <a:p>
            <a:pPr marL="1371600" lvl="2" indent="-457200">
              <a:buFont typeface="+mj-lt"/>
              <a:buAutoNum type="arabicPeriod"/>
            </a:pPr>
            <a:endParaRPr kumimoji="1" lang="en-US" altLang="ja-JP" sz="2200" dirty="0"/>
          </a:p>
          <a:p>
            <a:pPr marL="1371600" lvl="2" indent="-457200">
              <a:buFont typeface="+mj-lt"/>
              <a:buAutoNum type="arabicPeriod"/>
            </a:pPr>
            <a:r>
              <a:rPr kumimoji="1" lang="en-US" altLang="ja-JP" sz="2200" dirty="0"/>
              <a:t>Regarding the issue of rental records, the information was based on the following references: </a:t>
            </a:r>
            <a:r>
              <a:rPr kumimoji="1" lang="en-US" altLang="ja-JP" sz="2200" i="1" dirty="0"/>
              <a:t>Hiroyuki Oba. (2020). Lending rights and rental prohibition periods in rental records. Journal of Education, 56, 1-16. Asahi Shimbun "Voice" March 22, 1987, April 1.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FE8D8462-C74F-3549-C506-53D96C88941E}"/>
              </a:ext>
            </a:extLst>
          </p:cNvPr>
          <p:cNvSpPr txBox="1"/>
          <p:nvPr/>
        </p:nvSpPr>
        <p:spPr>
          <a:xfrm>
            <a:off x="1398496" y="370952"/>
            <a:ext cx="15491009" cy="46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kumimoji="1" lang="en-US" altLang="ja-JP" sz="2800" dirty="0">
                <a:latin typeface="Eras Demi ITC" panose="020B0805030504020804" pitchFamily="34" charset="0"/>
                <a:cs typeface="Segoe UI" panose="020B0502040204020203" pitchFamily="34" charset="0"/>
              </a:rPr>
              <a:t>Notes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4ED356-E96A-3177-C53D-FB7D1EE6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5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238250"/>
            <a:ext cx="18288000" cy="0"/>
          </a:xfrm>
          <a:prstGeom prst="line">
            <a:avLst/>
          </a:prstGeom>
          <a:ln w="38100" cap="flat">
            <a:solidFill>
              <a:srgbClr val="AEA2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B9F30E-77F5-7BFF-CE8B-E4B899D010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6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C33D57-678A-34D2-B6E4-5F40A7712BF0}"/>
              </a:ext>
            </a:extLst>
          </p:cNvPr>
          <p:cNvSpPr txBox="1"/>
          <p:nvPr/>
        </p:nvSpPr>
        <p:spPr>
          <a:xfrm>
            <a:off x="1404000" y="712800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Eras Demi ITC" panose="020B0805030504020804" pitchFamily="34" charset="0"/>
                <a:cs typeface="Segoe UI" panose="020B0502040204020203" pitchFamily="34" charset="0"/>
              </a:rPr>
              <a:t>01. Opening Remarks</a:t>
            </a:r>
            <a:r>
              <a:rPr kumimoji="1" lang="ja-JP" altLang="en-US" sz="4400" b="1" dirty="0">
                <a:latin typeface="Eras Demi ITC" panose="020B0805030504020804" pitchFamily="34" charset="0"/>
                <a:cs typeface="Segoe UI" panose="020B0502040204020203" pitchFamily="34" charset="0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668051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324539-6294-33D4-E191-122DAFA633EA}"/>
              </a:ext>
            </a:extLst>
          </p:cNvPr>
          <p:cNvSpPr txBox="1"/>
          <p:nvPr/>
        </p:nvSpPr>
        <p:spPr>
          <a:xfrm>
            <a:off x="1404000" y="712800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Eras Demi ITC" panose="020B0805030504020804" pitchFamily="34" charset="0"/>
                <a:cs typeface="Segoe UI" panose="020B0502040204020203" pitchFamily="34" charset="0"/>
              </a:rPr>
              <a:t>02. What is Future Design?</a:t>
            </a:r>
          </a:p>
        </p:txBody>
      </p:sp>
    </p:spTree>
    <p:extLst>
      <p:ext uri="{BB962C8B-B14F-4D97-AF65-F5344CB8AC3E}">
        <p14:creationId xmlns:p14="http://schemas.microsoft.com/office/powerpoint/2010/main" val="408830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238250"/>
            <a:ext cx="18288000" cy="0"/>
          </a:xfrm>
          <a:prstGeom prst="line">
            <a:avLst/>
          </a:prstGeom>
          <a:ln w="38100" cap="flat">
            <a:solidFill>
              <a:srgbClr val="AEA2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9157704" y="4058528"/>
            <a:ext cx="8770172" cy="2018460"/>
            <a:chOff x="0" y="0"/>
            <a:chExt cx="11693563" cy="309061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30177" b="30177"/>
            <a:stretch>
              <a:fillRect/>
            </a:stretch>
          </p:blipFill>
          <p:spPr>
            <a:xfrm>
              <a:off x="0" y="0"/>
              <a:ext cx="11693563" cy="3090619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1972130" y="1709170"/>
            <a:ext cx="2814426" cy="2018460"/>
            <a:chOff x="0" y="0"/>
            <a:chExt cx="3752568" cy="309061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l="21090" r="21090"/>
            <a:stretch>
              <a:fillRect/>
            </a:stretch>
          </p:blipFill>
          <p:spPr>
            <a:xfrm>
              <a:off x="0" y="0"/>
              <a:ext cx="3752568" cy="3090619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9157704" y="1804608"/>
            <a:ext cx="2814426" cy="2018460"/>
            <a:chOff x="0" y="0"/>
            <a:chExt cx="3752568" cy="309061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 l="23794" r="23794"/>
            <a:stretch>
              <a:fillRect/>
            </a:stretch>
          </p:blipFill>
          <p:spPr>
            <a:xfrm>
              <a:off x="0" y="0"/>
              <a:ext cx="3752568" cy="3090619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5113450" y="1812315"/>
            <a:ext cx="2814426" cy="2018460"/>
            <a:chOff x="0" y="0"/>
            <a:chExt cx="3752568" cy="309061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/>
            <a:srcRect l="18598" r="18598"/>
            <a:stretch>
              <a:fillRect/>
            </a:stretch>
          </p:blipFill>
          <p:spPr>
            <a:xfrm>
              <a:off x="0" y="0"/>
              <a:ext cx="3752568" cy="3090619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1398496" y="381019"/>
            <a:ext cx="6347009" cy="47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spc="279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02. </a:t>
            </a:r>
            <a:r>
              <a:rPr lang="en-US" altLang="ja-JP" sz="2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Eras Demi ITC" panose="020B0805030504020804" pitchFamily="34" charset="0"/>
                <a:cs typeface="Segoe UI" panose="020B0502040204020203" pitchFamily="34" charset="0"/>
              </a:rPr>
              <a:t>What is Future Design?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2844918A-944A-0B90-3B83-ECC59884D66C}"/>
              </a:ext>
            </a:extLst>
          </p:cNvPr>
          <p:cNvSpPr/>
          <p:nvPr/>
        </p:nvSpPr>
        <p:spPr>
          <a:xfrm>
            <a:off x="782876" y="6362094"/>
            <a:ext cx="17145000" cy="2775563"/>
          </a:xfrm>
          <a:prstGeom prst="roundRect">
            <a:avLst>
              <a:gd name="adj" fmla="val 1407"/>
            </a:avLst>
          </a:prstGeom>
          <a:solidFill>
            <a:srgbClr val="F6F4F1"/>
          </a:solidFill>
        </p:spPr>
        <p:txBody>
          <a:bodyPr wrap="square" bIns="36000">
            <a:spAutoFit/>
          </a:bodyPr>
          <a:lstStyle/>
          <a:p>
            <a:pPr marL="742950" indent="-742950">
              <a:buFont typeface="Wingdings" panose="05000000000000000000" pitchFamily="2" charset="2"/>
              <a:buChar char="l"/>
            </a:pPr>
            <a:r>
              <a:rPr lang="en-US" altLang="ja-JP" sz="4000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In the field of environmental studies, climate change, biodiversity loss, and air, water, and soil pollution are typical examples.</a:t>
            </a:r>
            <a:r>
              <a:rPr lang="en-US" altLang="ja-JP" sz="4000" baseline="30000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1)</a:t>
            </a:r>
          </a:p>
          <a:p>
            <a:pPr marL="742950" indent="-742950">
              <a:spcBef>
                <a:spcPts val="1800"/>
              </a:spcBef>
              <a:buFont typeface="Wingdings" panose="05000000000000000000" pitchFamily="2" charset="2"/>
              <a:buChar char="l"/>
            </a:pPr>
            <a:r>
              <a:rPr lang="en-US" altLang="ja-JP" sz="4000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Many people aiming to resolve these issues likely feel frustration and impatience at the slow progress.</a:t>
            </a:r>
            <a:endParaRPr lang="ja-JP" altLang="en-US" sz="4000" dirty="0">
              <a:latin typeface="Eras Demi ITC" panose="020B0805030504020804" pitchFamily="34" charset="0"/>
              <a:ea typeface="游明朝" panose="02020400000000000000" pitchFamily="18" charset="-128"/>
              <a:cs typeface="Segoe UI" panose="020B05020402040202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7B1C77A-8ED9-5663-D9A2-00E2604303BD}"/>
              </a:ext>
            </a:extLst>
          </p:cNvPr>
          <p:cNvSpPr txBox="1"/>
          <p:nvPr/>
        </p:nvSpPr>
        <p:spPr>
          <a:xfrm>
            <a:off x="363776" y="1891248"/>
            <a:ext cx="84670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Eras Demi ITC" panose="020B0805030504020804" pitchFamily="34" charset="0"/>
                <a:cs typeface="Segoe UI" panose="020B0502040204020203" pitchFamily="34" charset="0"/>
              </a:rPr>
              <a:t>Various issues have emerged those threaten sustainability.</a:t>
            </a:r>
            <a:endParaRPr kumimoji="1" lang="ja-JP" altLang="en-US" sz="6000" dirty="0">
              <a:latin typeface="Eras Demi ITC" panose="020B08050305040208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13B7691D-5681-7C22-5901-7459F75A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0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257300"/>
            <a:ext cx="18288000" cy="0"/>
          </a:xfrm>
          <a:prstGeom prst="line">
            <a:avLst/>
          </a:prstGeom>
          <a:ln w="38100" cap="flat">
            <a:solidFill>
              <a:srgbClr val="AEA2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8724883" y="5065767"/>
            <a:ext cx="4386609" cy="2887610"/>
            <a:chOff x="0" y="0"/>
            <a:chExt cx="5848812" cy="3850146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889" r="7889"/>
            <a:stretch>
              <a:fillRect/>
            </a:stretch>
          </p:blipFill>
          <p:spPr>
            <a:xfrm>
              <a:off x="0" y="0"/>
              <a:ext cx="5848812" cy="3850146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3392942" y="5075343"/>
            <a:ext cx="4386609" cy="2887610"/>
            <a:chOff x="0" y="0"/>
            <a:chExt cx="5848812" cy="385014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l="16042" r="16042"/>
            <a:stretch>
              <a:fillRect/>
            </a:stretch>
          </p:blipFill>
          <p:spPr>
            <a:xfrm>
              <a:off x="0" y="0"/>
              <a:ext cx="5848812" cy="3850146"/>
            </a:xfrm>
            <a:prstGeom prst="rect">
              <a:avLst/>
            </a:prstGeom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3A7B133-079C-EAE4-A446-D346DDDBE188}"/>
              </a:ext>
            </a:extLst>
          </p:cNvPr>
          <p:cNvSpPr txBox="1"/>
          <p:nvPr/>
        </p:nvSpPr>
        <p:spPr>
          <a:xfrm>
            <a:off x="583518" y="1766519"/>
            <a:ext cx="74174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Eras Demi ITC" panose="020B0805030504020804" pitchFamily="34" charset="0"/>
                <a:cs typeface="Segoe UI" panose="020B0502040204020203" pitchFamily="34" charset="0"/>
              </a:rPr>
              <a:t>Why is it so difficult to resolve these issues?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5255D87F-A141-C472-3E52-9B7CC48A7D6B}"/>
              </a:ext>
            </a:extLst>
          </p:cNvPr>
          <p:cNvSpPr txBox="1"/>
          <p:nvPr/>
        </p:nvSpPr>
        <p:spPr>
          <a:xfrm>
            <a:off x="1398496" y="370952"/>
            <a:ext cx="6347009" cy="47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spc="279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02. </a:t>
            </a:r>
            <a:r>
              <a:rPr lang="en-US" altLang="ja-JP" sz="2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Eras Demi ITC" panose="020B0805030504020804" pitchFamily="34" charset="0"/>
                <a:cs typeface="Segoe UI" panose="020B0502040204020203" pitchFamily="34" charset="0"/>
              </a:rPr>
              <a:t>What is Future Design?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40F219C-C9F7-3153-EB4B-2A4365002FF4}"/>
              </a:ext>
            </a:extLst>
          </p:cNvPr>
          <p:cNvSpPr/>
          <p:nvPr/>
        </p:nvSpPr>
        <p:spPr>
          <a:xfrm>
            <a:off x="283476" y="8107088"/>
            <a:ext cx="17721047" cy="1943828"/>
          </a:xfrm>
          <a:prstGeom prst="rect">
            <a:avLst/>
          </a:prstGeom>
          <a:solidFill>
            <a:srgbClr val="F6F4F1"/>
          </a:solidFill>
        </p:spPr>
        <p:txBody>
          <a:bodyPr wrap="square" lIns="288000" tIns="72000" bIns="0">
            <a:no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ja-JP" sz="3600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Because future generations cannot participate in the present mechanisms governing the modern society.</a:t>
            </a: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ja-JP" sz="3600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We call the resulting failures as “</a:t>
            </a:r>
            <a:r>
              <a:rPr lang="en-US" altLang="ja-JP" sz="3600" dirty="0">
                <a:solidFill>
                  <a:srgbClr val="FF0000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future failures</a:t>
            </a:r>
            <a:r>
              <a:rPr lang="en-US" altLang="ja-JP" sz="3600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“.</a:t>
            </a:r>
            <a:r>
              <a:rPr lang="en-US" altLang="ja-JP" sz="3600" baseline="30000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2)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98209A9-F992-8732-7792-8ADA3821A01D}"/>
              </a:ext>
            </a:extLst>
          </p:cNvPr>
          <p:cNvSpPr/>
          <p:nvPr/>
        </p:nvSpPr>
        <p:spPr>
          <a:xfrm>
            <a:off x="8617901" y="2708598"/>
            <a:ext cx="4600575" cy="2222610"/>
          </a:xfrm>
          <a:prstGeom prst="roundRect">
            <a:avLst>
              <a:gd name="adj" fmla="val 8393"/>
            </a:avLst>
          </a:prstGeom>
          <a:solidFill>
            <a:srgbClr val="F6F4F1"/>
          </a:solidFill>
        </p:spPr>
        <p:txBody>
          <a:bodyPr wrap="square"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Market</a:t>
            </a:r>
            <a:r>
              <a:rPr lang="en-US" altLang="ja-JP" sz="3200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: the system through which modern people exchange goods.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249155B-8D55-C482-E4AC-D680E50A3DB3}"/>
              </a:ext>
            </a:extLst>
          </p:cNvPr>
          <p:cNvSpPr/>
          <p:nvPr/>
        </p:nvSpPr>
        <p:spPr>
          <a:xfrm>
            <a:off x="13366817" y="2763178"/>
            <a:ext cx="4438861" cy="2168030"/>
          </a:xfrm>
          <a:prstGeom prst="roundRect">
            <a:avLst>
              <a:gd name="adj" fmla="val 6361"/>
            </a:avLst>
          </a:prstGeom>
          <a:solidFill>
            <a:srgbClr val="F6F4F1"/>
          </a:solidFill>
        </p:spPr>
        <p:txBody>
          <a:bodyPr wrap="square" tIns="0" rIns="0" bIns="0">
            <a:no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Democracy</a:t>
            </a:r>
            <a:r>
              <a:rPr lang="en-US" altLang="ja-JP" sz="3200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: the system through which modern people express their will.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76542C0-B237-3767-FB51-B36025D88D6A}"/>
              </a:ext>
            </a:extLst>
          </p:cNvPr>
          <p:cNvSpPr/>
          <p:nvPr/>
        </p:nvSpPr>
        <p:spPr>
          <a:xfrm>
            <a:off x="8656048" y="1395570"/>
            <a:ext cx="9149630" cy="1185910"/>
          </a:xfrm>
          <a:prstGeom prst="roundRect">
            <a:avLst>
              <a:gd name="adj" fmla="val 8638"/>
            </a:avLst>
          </a:prstGeom>
          <a:solidFill>
            <a:srgbClr val="B6AAA2"/>
          </a:solidFill>
        </p:spPr>
        <p:txBody>
          <a:bodyPr wrap="square" tIns="0" bIns="36000">
            <a:noAutofit/>
          </a:bodyPr>
          <a:lstStyle/>
          <a:p>
            <a:pPr algn="ctr"/>
            <a:r>
              <a:rPr kumimoji="1" lang="en-US" altLang="ja-JP" sz="3600" b="1" dirty="0">
                <a:latin typeface="Eras Demi ITC" panose="020B0805030504020804" pitchFamily="34" charset="0"/>
                <a:cs typeface="Segoe UI" panose="020B0502040204020203" pitchFamily="34" charset="0"/>
              </a:rPr>
              <a:t>Two main mechanisms </a:t>
            </a:r>
          </a:p>
          <a:p>
            <a:pPr algn="ctr"/>
            <a:r>
              <a:rPr kumimoji="1" lang="en-US" altLang="ja-JP" sz="3600" b="1" dirty="0">
                <a:latin typeface="Eras Demi ITC" panose="020B0805030504020804" pitchFamily="34" charset="0"/>
                <a:cs typeface="Segoe UI" panose="020B0502040204020203" pitchFamily="34" charset="0"/>
              </a:rPr>
              <a:t>that govern the modern society:</a:t>
            </a: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CE079888-ABDE-FE7F-090C-08F51165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6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7CE9A4A8-EDAC-FABE-32B9-75B19EA7AC91}"/>
              </a:ext>
            </a:extLst>
          </p:cNvPr>
          <p:cNvSpPr/>
          <p:nvPr/>
        </p:nvSpPr>
        <p:spPr>
          <a:xfrm>
            <a:off x="0" y="1238250"/>
            <a:ext cx="18288000" cy="0"/>
          </a:xfrm>
          <a:prstGeom prst="line">
            <a:avLst/>
          </a:prstGeom>
          <a:ln w="38100" cap="flat">
            <a:solidFill>
              <a:srgbClr val="AEA29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EFB79260-F14F-158A-695C-B67D2C57FFEE}"/>
              </a:ext>
            </a:extLst>
          </p:cNvPr>
          <p:cNvGrpSpPr/>
          <p:nvPr/>
        </p:nvGrpSpPr>
        <p:grpSpPr>
          <a:xfrm>
            <a:off x="8382000" y="1981319"/>
            <a:ext cx="4712090" cy="2795595"/>
            <a:chOff x="0" y="0"/>
            <a:chExt cx="6282786" cy="3727460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A705318D-640C-92CC-26E1-CF0EAE204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5503" b="5503"/>
            <a:stretch>
              <a:fillRect/>
            </a:stretch>
          </p:blipFill>
          <p:spPr>
            <a:xfrm>
              <a:off x="0" y="0"/>
              <a:ext cx="6282786" cy="3727460"/>
            </a:xfrm>
            <a:prstGeom prst="rect">
              <a:avLst/>
            </a:prstGeom>
          </p:spPr>
        </p:pic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A3B8FCFD-66CB-ABC2-B44C-34C189540756}"/>
              </a:ext>
            </a:extLst>
          </p:cNvPr>
          <p:cNvGrpSpPr/>
          <p:nvPr/>
        </p:nvGrpSpPr>
        <p:grpSpPr>
          <a:xfrm>
            <a:off x="13288274" y="1954105"/>
            <a:ext cx="4582603" cy="2795595"/>
            <a:chOff x="0" y="0"/>
            <a:chExt cx="6110138" cy="3727460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BA49F9AC-A933-8274-74F2-7E111231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119" b="4119"/>
            <a:stretch>
              <a:fillRect/>
            </a:stretch>
          </p:blipFill>
          <p:spPr>
            <a:xfrm>
              <a:off x="0" y="0"/>
              <a:ext cx="6110138" cy="3727460"/>
            </a:xfrm>
            <a:prstGeom prst="rect">
              <a:avLst/>
            </a:prstGeom>
          </p:spPr>
        </p:pic>
      </p:grpSp>
      <p:sp>
        <p:nvSpPr>
          <p:cNvPr id="13" name="TextBox 14">
            <a:extLst>
              <a:ext uri="{FF2B5EF4-FFF2-40B4-BE49-F238E27FC236}">
                <a16:creationId xmlns:a16="http://schemas.microsoft.com/office/drawing/2014/main" id="{28C040DE-F6DD-62D1-25DC-40C5E40608DF}"/>
              </a:ext>
            </a:extLst>
          </p:cNvPr>
          <p:cNvSpPr txBox="1"/>
          <p:nvPr/>
        </p:nvSpPr>
        <p:spPr>
          <a:xfrm>
            <a:off x="7345025" y="9182100"/>
            <a:ext cx="245150" cy="557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b="1" spc="329" dirty="0">
                <a:solidFill>
                  <a:srgbClr val="241E17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84D8E1-A740-8165-EFA4-3E6C28D71596}"/>
              </a:ext>
            </a:extLst>
          </p:cNvPr>
          <p:cNvSpPr txBox="1"/>
          <p:nvPr/>
        </p:nvSpPr>
        <p:spPr>
          <a:xfrm>
            <a:off x="7620000" y="9182100"/>
            <a:ext cx="10668000" cy="375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altLang="ja-JP" sz="24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Eras Demi ITC" panose="020B0805030504020804" pitchFamily="34" charset="0"/>
                <a:cs typeface="Segoe UI" panose="020B0502040204020203" pitchFamily="34" charset="0"/>
              </a:rPr>
              <a:t>The trait of feeling joy in acting for the benefit of future generations</a:t>
            </a:r>
            <a:endParaRPr lang="en-US" sz="2200" b="1" spc="220" dirty="0">
              <a:solidFill>
                <a:srgbClr val="002060"/>
              </a:solidFill>
              <a:latin typeface="Eras Demi ITC" panose="020B0805030504020804" pitchFamily="34" charset="0"/>
              <a:ea typeface="游明朝" panose="02020400000000000000" pitchFamily="18" charset="-128"/>
              <a:cs typeface="Segoe UI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81A46A-3945-5A01-8042-2A86DFEFEB7C}"/>
              </a:ext>
            </a:extLst>
          </p:cNvPr>
          <p:cNvSpPr txBox="1"/>
          <p:nvPr/>
        </p:nvSpPr>
        <p:spPr>
          <a:xfrm>
            <a:off x="685800" y="2244917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Eras Demi ITC" panose="020B0805030504020804" pitchFamily="34" charset="0"/>
                <a:cs typeface="Segoe UI" panose="020B0502040204020203" pitchFamily="34" charset="0"/>
              </a:rPr>
              <a:t>How can we avoid these failures?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2AF0152-A42D-003F-10DD-1945CE7F0369}"/>
              </a:ext>
            </a:extLst>
          </p:cNvPr>
          <p:cNvSpPr/>
          <p:nvPr/>
        </p:nvSpPr>
        <p:spPr>
          <a:xfrm>
            <a:off x="531396" y="4841767"/>
            <a:ext cx="17541409" cy="4249655"/>
          </a:xfrm>
          <a:prstGeom prst="rect">
            <a:avLst/>
          </a:prstGeom>
          <a:solidFill>
            <a:srgbClr val="F6F4F1"/>
          </a:solidFill>
        </p:spPr>
        <p:txBody>
          <a:bodyPr wrap="square" lIns="360000" tIns="216000" rIns="360000" bIns="216000">
            <a:noAutofit/>
          </a:bodyPr>
          <a:lstStyle/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3600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It may be necessary to change people's behavior through regulation and penalties. </a:t>
            </a:r>
            <a:r>
              <a:rPr lang="en-US" altLang="ja-JP" sz="3600" baseline="30000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3)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3600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However, before that, why not aim for the realization of a society where people's inherent </a:t>
            </a:r>
            <a:r>
              <a:rPr lang="en-US" altLang="ja-JP" sz="3600" dirty="0" err="1">
                <a:solidFill>
                  <a:srgbClr val="FF0000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futurability</a:t>
            </a:r>
            <a:r>
              <a:rPr lang="en-US" altLang="ja-JP" sz="3600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* is naturally manifested?</a:t>
            </a:r>
            <a:r>
              <a:rPr lang="en-US" altLang="ja-JP" sz="3600" baseline="30000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 2)</a:t>
            </a:r>
            <a:endParaRPr lang="en-US" altLang="ja-JP" sz="3600" dirty="0">
              <a:latin typeface="Eras Demi ITC" panose="020B0805030504020804" pitchFamily="34" charset="0"/>
              <a:ea typeface="游明朝" panose="02020400000000000000" pitchFamily="18" charset="-128"/>
              <a:cs typeface="Segoe UI" panose="020B0502040204020203" pitchFamily="34" charset="0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3600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One powerful approach is to adopt the perspective of </a:t>
            </a:r>
            <a:r>
              <a:rPr lang="en-US" altLang="ja-JP" sz="3600" dirty="0">
                <a:solidFill>
                  <a:srgbClr val="FF0000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imaginary future people</a:t>
            </a:r>
            <a:r>
              <a:rPr lang="en-US" altLang="ja-JP" sz="3600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 and creatively design societal mechanisms.</a:t>
            </a:r>
            <a:r>
              <a:rPr lang="en-US" altLang="ja-JP" sz="3600" baseline="30000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4)</a:t>
            </a:r>
            <a:r>
              <a:rPr lang="en-US" altLang="ja-JP" sz="3600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 </a:t>
            </a:r>
            <a:endParaRPr lang="ja-JP" altLang="en-US" sz="3600" dirty="0">
              <a:latin typeface="Eras Demi ITC" panose="020B0805030504020804" pitchFamily="34" charset="0"/>
              <a:ea typeface="游明朝" panose="02020400000000000000" pitchFamily="18" charset="-128"/>
              <a:cs typeface="Segoe UI" panose="020B0502040204020203" pitchFamily="34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610C5EB4-8E01-2A7F-C42D-48C70BCFEC65}"/>
              </a:ext>
            </a:extLst>
          </p:cNvPr>
          <p:cNvSpPr txBox="1"/>
          <p:nvPr/>
        </p:nvSpPr>
        <p:spPr>
          <a:xfrm>
            <a:off x="1398496" y="370952"/>
            <a:ext cx="6347009" cy="47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spc="279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02. </a:t>
            </a:r>
            <a:r>
              <a:rPr lang="en-US" altLang="ja-JP" sz="2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Eras Demi ITC" panose="020B0805030504020804" pitchFamily="34" charset="0"/>
                <a:cs typeface="Segoe UI" panose="020B0502040204020203" pitchFamily="34" charset="0"/>
              </a:rPr>
              <a:t>What is Future Design?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708412-8045-8FD1-ACDA-8C783CB7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4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238250"/>
            <a:ext cx="18288000" cy="0"/>
          </a:xfrm>
          <a:prstGeom prst="line">
            <a:avLst/>
          </a:prstGeom>
          <a:ln w="38100" cap="flat">
            <a:solidFill>
              <a:srgbClr val="AEA2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4315968" y="2221055"/>
            <a:ext cx="13030200" cy="3880731"/>
          </a:xfrm>
          <a:prstGeom prst="rect">
            <a:avLst/>
          </a:prstGeom>
          <a:solidFill>
            <a:srgbClr val="F6F4F1"/>
          </a:solidFill>
        </p:spPr>
        <p:txBody>
          <a:bodyPr lIns="0" tIns="0" rIns="0" bIns="0" rtlCol="0" anchor="t">
            <a:noAutofit/>
          </a:bodyPr>
          <a:lstStyle/>
          <a:p>
            <a:pPr marL="180000">
              <a:lnSpc>
                <a:spcPct val="150000"/>
              </a:lnSpc>
            </a:pPr>
            <a:r>
              <a:rPr lang="en-US" altLang="ja-JP" sz="3600" b="1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We define Future Design (FD) as the practice of envisioning the future by </a:t>
            </a:r>
            <a:r>
              <a:rPr lang="en-US" altLang="ja-JP" sz="3600" b="1" dirty="0">
                <a:solidFill>
                  <a:srgbClr val="FF0000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stimulating our present consciousness to represent the voices of future generations </a:t>
            </a:r>
            <a:r>
              <a:rPr lang="en-US" altLang="ja-JP" sz="3600" b="1" dirty="0"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and facilitating the transition of society towards that future.</a:t>
            </a:r>
            <a:endParaRPr lang="en-US" sz="3600" b="1" spc="349" dirty="0">
              <a:solidFill>
                <a:srgbClr val="241E17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1762970" y="7571232"/>
            <a:ext cx="5583198" cy="2166365"/>
            <a:chOff x="0" y="0"/>
            <a:chExt cx="11182204" cy="4377357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 t="20640" b="20640"/>
            <a:stretch>
              <a:fillRect/>
            </a:stretch>
          </p:blipFill>
          <p:spPr>
            <a:xfrm>
              <a:off x="0" y="0"/>
              <a:ext cx="11182204" cy="4377357"/>
            </a:xfrm>
            <a:prstGeom prst="rect">
              <a:avLst/>
            </a:prstGeom>
          </p:spPr>
        </p:pic>
      </p:grpSp>
      <p:sp>
        <p:nvSpPr>
          <p:cNvPr id="15" name="TextBox 15"/>
          <p:cNvSpPr txBox="1"/>
          <p:nvPr/>
        </p:nvSpPr>
        <p:spPr>
          <a:xfrm>
            <a:off x="515850" y="7581900"/>
            <a:ext cx="9525000" cy="2149601"/>
          </a:xfrm>
          <a:prstGeom prst="rect">
            <a:avLst/>
          </a:prstGeom>
          <a:solidFill>
            <a:srgbClr val="F6F4F1"/>
          </a:solidFill>
        </p:spPr>
        <p:txBody>
          <a:bodyPr wrap="square" lIns="0" tIns="0" rIns="0" bIns="0" rtlCol="0" anchor="t">
            <a:noAutofit/>
          </a:bodyPr>
          <a:lstStyle/>
          <a:p>
            <a:r>
              <a:rPr lang="en-US" altLang="ja-JP" sz="36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If we engage in this practice now, people in the future, decades from now, might look back on us with </a:t>
            </a:r>
            <a:r>
              <a:rPr lang="en-US" altLang="ja-JP" sz="3600" dirty="0">
                <a:solidFill>
                  <a:srgbClr val="FF0000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gratitude</a:t>
            </a:r>
            <a:r>
              <a:rPr lang="en-US" altLang="ja-JP" sz="3600" dirty="0">
                <a:latin typeface="Eras Demi ITC" panose="020B08050305040208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.</a:t>
            </a:r>
            <a:endParaRPr lang="ja-JP" altLang="en-US" sz="3600" dirty="0">
              <a:solidFill>
                <a:srgbClr val="FF0000"/>
              </a:solidFill>
              <a:latin typeface="Eras Demi ITC" panose="020B08050305040208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7D9C9DB-8E52-49E1-A97D-852A09EB7199}"/>
              </a:ext>
            </a:extLst>
          </p:cNvPr>
          <p:cNvSpPr txBox="1"/>
          <p:nvPr/>
        </p:nvSpPr>
        <p:spPr>
          <a:xfrm>
            <a:off x="762000" y="3792088"/>
            <a:ext cx="28956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kumimoji="1" lang="en-US" altLang="ja-JP" sz="4800" dirty="0">
                <a:latin typeface="Eras Demi ITC" panose="020B0805030504020804" pitchFamily="34" charset="0"/>
                <a:cs typeface="Segoe UI" panose="020B0502040204020203" pitchFamily="34" charset="0"/>
              </a:rPr>
              <a:t>Definition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77AED02-60C7-48B8-0AF1-76C7BAFE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C93D4E10-6A9E-679F-C83B-3BDFF1691781}"/>
              </a:ext>
            </a:extLst>
          </p:cNvPr>
          <p:cNvSpPr txBox="1"/>
          <p:nvPr/>
        </p:nvSpPr>
        <p:spPr>
          <a:xfrm>
            <a:off x="1398496" y="370952"/>
            <a:ext cx="6347009" cy="47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spc="279" dirty="0">
                <a:solidFill>
                  <a:srgbClr val="241E17"/>
                </a:solidFill>
                <a:latin typeface="Eras Demi ITC" panose="020B0805030504020804" pitchFamily="34" charset="0"/>
                <a:ea typeface="游明朝" panose="02020400000000000000" pitchFamily="18" charset="-128"/>
                <a:cs typeface="Segoe UI" panose="020B0502040204020203" pitchFamily="34" charset="0"/>
              </a:rPr>
              <a:t>02. </a:t>
            </a:r>
            <a:r>
              <a:rPr lang="en-US" altLang="ja-JP" sz="28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Eras Demi ITC" panose="020B0805030504020804" pitchFamily="34" charset="0"/>
                <a:cs typeface="Segoe UI" panose="020B0502040204020203" pitchFamily="34" charset="0"/>
              </a:rPr>
              <a:t>What is Future Design?</a:t>
            </a:r>
          </a:p>
        </p:txBody>
      </p:sp>
    </p:spTree>
    <p:extLst>
      <p:ext uri="{BB962C8B-B14F-4D97-AF65-F5344CB8AC3E}">
        <p14:creationId xmlns:p14="http://schemas.microsoft.com/office/powerpoint/2010/main" val="17552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D68DB7-C6E9-78A0-6ABD-EBAD29CB8738}"/>
              </a:ext>
            </a:extLst>
          </p:cNvPr>
          <p:cNvSpPr txBox="1"/>
          <p:nvPr/>
        </p:nvSpPr>
        <p:spPr>
          <a:xfrm>
            <a:off x="1404000" y="712800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Eras Demi ITC" panose="020B0805030504020804" pitchFamily="34" charset="0"/>
                <a:cs typeface="Segoe UI" panose="020B0502040204020203" pitchFamily="34" charset="0"/>
              </a:rPr>
              <a:t>03. Group Formation</a:t>
            </a:r>
            <a:endParaRPr kumimoji="1" lang="ja-JP" altLang="en-US" sz="4400" b="1" dirty="0">
              <a:latin typeface="Eras Demi ITC" panose="020B08050305040208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624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8647</TotalTime>
  <Words>1511</Words>
  <Application>Microsoft Office PowerPoint</Application>
  <PresentationFormat>ユーザー設定</PresentationFormat>
  <Paragraphs>159</Paragraphs>
  <Slides>25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5" baseType="lpstr">
      <vt:lpstr>游ゴシック</vt:lpstr>
      <vt:lpstr>游明朝</vt:lpstr>
      <vt:lpstr>Arial</vt:lpstr>
      <vt:lpstr>Calibri</vt:lpstr>
      <vt:lpstr>Eras Demi ITC</vt:lpstr>
      <vt:lpstr>Kunstler Script</vt:lpstr>
      <vt:lpstr>Segoe UI</vt:lpstr>
      <vt:lpstr>Times New Roman</vt:lpstr>
      <vt:lpstr>Wingdings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４０分FD20240401pm</dc:title>
  <dc:creator>Nakagawa</dc:creator>
  <cp:lastModifiedBy>上田 菜穂美</cp:lastModifiedBy>
  <cp:revision>208</cp:revision>
  <cp:lastPrinted>2024-05-20T08:02:00Z</cp:lastPrinted>
  <dcterms:created xsi:type="dcterms:W3CDTF">2006-08-16T00:00:00Z</dcterms:created>
  <dcterms:modified xsi:type="dcterms:W3CDTF">2024-10-17T02:01:48Z</dcterms:modified>
  <dc:identifier>DAGBKMs1riU</dc:identifier>
</cp:coreProperties>
</file>